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02" r:id="rId1"/>
    <p:sldMasterId id="2147484120" r:id="rId2"/>
  </p:sldMasterIdLst>
  <p:notesMasterIdLst>
    <p:notesMasterId r:id="rId39"/>
  </p:notesMasterIdLst>
  <p:handoutMasterIdLst>
    <p:handoutMasterId r:id="rId40"/>
  </p:handoutMasterIdLst>
  <p:sldIdLst>
    <p:sldId id="398" r:id="rId3"/>
    <p:sldId id="399" r:id="rId4"/>
    <p:sldId id="262" r:id="rId5"/>
    <p:sldId id="336" r:id="rId6"/>
    <p:sldId id="433" r:id="rId7"/>
    <p:sldId id="434" r:id="rId8"/>
    <p:sldId id="384" r:id="rId9"/>
    <p:sldId id="435" r:id="rId10"/>
    <p:sldId id="436" r:id="rId11"/>
    <p:sldId id="438" r:id="rId12"/>
    <p:sldId id="439" r:id="rId13"/>
    <p:sldId id="440" r:id="rId14"/>
    <p:sldId id="441" r:id="rId15"/>
    <p:sldId id="437" r:id="rId16"/>
    <p:sldId id="418" r:id="rId17"/>
    <p:sldId id="426" r:id="rId18"/>
    <p:sldId id="386" r:id="rId19"/>
    <p:sldId id="432" r:id="rId20"/>
    <p:sldId id="427" r:id="rId21"/>
    <p:sldId id="428" r:id="rId22"/>
    <p:sldId id="431" r:id="rId23"/>
    <p:sldId id="400" r:id="rId24"/>
    <p:sldId id="392" r:id="rId25"/>
    <p:sldId id="390" r:id="rId26"/>
    <p:sldId id="420" r:id="rId27"/>
    <p:sldId id="421" r:id="rId28"/>
    <p:sldId id="422" r:id="rId29"/>
    <p:sldId id="424" r:id="rId30"/>
    <p:sldId id="286" r:id="rId31"/>
    <p:sldId id="404" r:id="rId32"/>
    <p:sldId id="430" r:id="rId33"/>
    <p:sldId id="368" r:id="rId34"/>
    <p:sldId id="405" r:id="rId35"/>
    <p:sldId id="294" r:id="rId36"/>
    <p:sldId id="340" r:id="rId37"/>
    <p:sldId id="442" r:id="rId38"/>
  </p:sldIdLst>
  <p:sldSz cx="9144000" cy="6858000" type="screen4x3"/>
  <p:notesSz cx="6858000" cy="9144000"/>
  <p:defaultTextStyle>
    <a:defPPr>
      <a:defRPr lang="en-US"/>
    </a:defPPr>
    <a:lvl1pPr marL="0" algn="l" defTabSz="457102" rtl="0" eaLnBrk="1" latinLnBrk="0" hangingPunct="1">
      <a:defRPr sz="1800" kern="1200">
        <a:solidFill>
          <a:schemeClr val="tx1"/>
        </a:solidFill>
        <a:latin typeface="+mn-lt"/>
        <a:ea typeface="+mn-ea"/>
        <a:cs typeface="+mn-cs"/>
      </a:defRPr>
    </a:lvl1pPr>
    <a:lvl2pPr marL="457102" algn="l" defTabSz="457102" rtl="0" eaLnBrk="1" latinLnBrk="0" hangingPunct="1">
      <a:defRPr sz="1800" kern="1200">
        <a:solidFill>
          <a:schemeClr val="tx1"/>
        </a:solidFill>
        <a:latin typeface="+mn-lt"/>
        <a:ea typeface="+mn-ea"/>
        <a:cs typeface="+mn-cs"/>
      </a:defRPr>
    </a:lvl2pPr>
    <a:lvl3pPr marL="914202" algn="l" defTabSz="457102" rtl="0" eaLnBrk="1" latinLnBrk="0" hangingPunct="1">
      <a:defRPr sz="1800" kern="1200">
        <a:solidFill>
          <a:schemeClr val="tx1"/>
        </a:solidFill>
        <a:latin typeface="+mn-lt"/>
        <a:ea typeface="+mn-ea"/>
        <a:cs typeface="+mn-cs"/>
      </a:defRPr>
    </a:lvl3pPr>
    <a:lvl4pPr marL="1371305" algn="l" defTabSz="457102" rtl="0" eaLnBrk="1" latinLnBrk="0" hangingPunct="1">
      <a:defRPr sz="1800" kern="1200">
        <a:solidFill>
          <a:schemeClr val="tx1"/>
        </a:solidFill>
        <a:latin typeface="+mn-lt"/>
        <a:ea typeface="+mn-ea"/>
        <a:cs typeface="+mn-cs"/>
      </a:defRPr>
    </a:lvl4pPr>
    <a:lvl5pPr marL="1828406" algn="l" defTabSz="457102" rtl="0" eaLnBrk="1" latinLnBrk="0" hangingPunct="1">
      <a:defRPr sz="1800" kern="1200">
        <a:solidFill>
          <a:schemeClr val="tx1"/>
        </a:solidFill>
        <a:latin typeface="+mn-lt"/>
        <a:ea typeface="+mn-ea"/>
        <a:cs typeface="+mn-cs"/>
      </a:defRPr>
    </a:lvl5pPr>
    <a:lvl6pPr marL="2285508" algn="l" defTabSz="457102" rtl="0" eaLnBrk="1" latinLnBrk="0" hangingPunct="1">
      <a:defRPr sz="1800" kern="1200">
        <a:solidFill>
          <a:schemeClr val="tx1"/>
        </a:solidFill>
        <a:latin typeface="+mn-lt"/>
        <a:ea typeface="+mn-ea"/>
        <a:cs typeface="+mn-cs"/>
      </a:defRPr>
    </a:lvl6pPr>
    <a:lvl7pPr marL="2742609" algn="l" defTabSz="457102" rtl="0" eaLnBrk="1" latinLnBrk="0" hangingPunct="1">
      <a:defRPr sz="1800" kern="1200">
        <a:solidFill>
          <a:schemeClr val="tx1"/>
        </a:solidFill>
        <a:latin typeface="+mn-lt"/>
        <a:ea typeface="+mn-ea"/>
        <a:cs typeface="+mn-cs"/>
      </a:defRPr>
    </a:lvl7pPr>
    <a:lvl8pPr marL="3199710" algn="l" defTabSz="457102" rtl="0" eaLnBrk="1" latinLnBrk="0" hangingPunct="1">
      <a:defRPr sz="1800" kern="1200">
        <a:solidFill>
          <a:schemeClr val="tx1"/>
        </a:solidFill>
        <a:latin typeface="+mn-lt"/>
        <a:ea typeface="+mn-ea"/>
        <a:cs typeface="+mn-cs"/>
      </a:defRPr>
    </a:lvl8pPr>
    <a:lvl9pPr marL="3656811" algn="l" defTabSz="45710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ll, Clifton" initials="HC" lastIdx="2" clrIdx="0">
    <p:extLst>
      <p:ext uri="{19B8F6BF-5375-455C-9EA6-DF929625EA0E}">
        <p15:presenceInfo xmlns:p15="http://schemas.microsoft.com/office/powerpoint/2012/main" userId="Hill, Clift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996"/>
    <a:srgbClr val="001B37"/>
    <a:srgbClr val="002045"/>
    <a:srgbClr val="0B76BC"/>
    <a:srgbClr val="600000"/>
    <a:srgbClr val="D7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04" autoAdjust="0"/>
    <p:restoredTop sz="94643" autoAdjust="0"/>
  </p:normalViewPr>
  <p:slideViewPr>
    <p:cSldViewPr snapToGrid="0" snapToObjects="1">
      <p:cViewPr varScale="1">
        <p:scale>
          <a:sx n="90" d="100"/>
          <a:sy n="90" d="100"/>
        </p:scale>
        <p:origin x="1528"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480"/>
    </p:cViewPr>
  </p:sorterViewPr>
  <p:notesViewPr>
    <p:cSldViewPr snapToGrid="0" snapToObjects="1">
      <p:cViewPr varScale="1">
        <p:scale>
          <a:sx n="80" d="100"/>
          <a:sy n="80" d="100"/>
        </p:scale>
        <p:origin x="-271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hPercent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487286"/>
          <c:y val="5.0000000000000001E-3"/>
          <c:w val="0.507714"/>
          <c:h val="0.98750000000000004"/>
        </c:manualLayout>
      </c:layout>
      <c:pie3DChart>
        <c:varyColors val="0"/>
        <c:ser>
          <c:idx val="0"/>
          <c:order val="0"/>
          <c:tx>
            <c:strRef>
              <c:f>Sheet1!$A$2</c:f>
              <c:strCache>
                <c:ptCount val="1"/>
              </c:strCache>
            </c:strRef>
          </c:tx>
          <c:spPr>
            <a:gradFill flip="none" rotWithShape="1">
              <a:gsLst>
                <a:gs pos="25000">
                  <a:srgbClr val="0FA0E4"/>
                </a:gs>
                <a:gs pos="100000">
                  <a:srgbClr val="CDEDFC"/>
                </a:gs>
              </a:gsLst>
              <a:lin ang="16200000" scaled="0"/>
            </a:gradFill>
            <a:ln w="12700" cap="flat">
              <a:noFill/>
              <a:miter lim="400000"/>
            </a:ln>
            <a:effectLst/>
            <a:sp3d prstMaterial="matte"/>
          </c:spPr>
          <c:explosion val="6"/>
          <c:dPt>
            <c:idx val="0"/>
            <c:bubble3D val="0"/>
            <c:extLst>
              <c:ext xmlns:c16="http://schemas.microsoft.com/office/drawing/2014/chart" uri="{C3380CC4-5D6E-409C-BE32-E72D297353CC}">
                <c16:uniqueId val="{00000000-0C5F-4D91-B661-55C2B10624FB}"/>
              </c:ext>
            </c:extLst>
          </c:dPt>
          <c:dPt>
            <c:idx val="1"/>
            <c:bubble3D val="0"/>
            <c:spPr>
              <a:gradFill flip="none" rotWithShape="1">
                <a:gsLst>
                  <a:gs pos="0">
                    <a:srgbClr val="78C62A"/>
                  </a:gs>
                  <a:gs pos="100000">
                    <a:srgbClr val="C1FF9C"/>
                  </a:gs>
                </a:gsLst>
                <a:lin ang="16200000" scaled="0"/>
              </a:gradFill>
              <a:ln w="12700" cap="flat">
                <a:noFill/>
                <a:miter lim="400000"/>
              </a:ln>
              <a:effectLst/>
              <a:sp3d prstMaterial="matte"/>
            </c:spPr>
            <c:extLst>
              <c:ext xmlns:c16="http://schemas.microsoft.com/office/drawing/2014/chart" uri="{C3380CC4-5D6E-409C-BE32-E72D297353CC}">
                <c16:uniqueId val="{00000002-0C5F-4D91-B661-55C2B10624FB}"/>
              </c:ext>
            </c:extLst>
          </c:dPt>
          <c:dPt>
            <c:idx val="2"/>
            <c:bubble3D val="0"/>
            <c:spPr>
              <a:gradFill flip="none" rotWithShape="1">
                <a:gsLst>
                  <a:gs pos="0">
                    <a:srgbClr val="FF8711"/>
                  </a:gs>
                  <a:gs pos="100000">
                    <a:srgbClr val="FFCDB8"/>
                  </a:gs>
                </a:gsLst>
                <a:lin ang="16200000" scaled="0"/>
              </a:gradFill>
              <a:ln w="12700" cap="flat">
                <a:noFill/>
                <a:miter lim="400000"/>
              </a:ln>
              <a:effectLst/>
              <a:sp3d prstMaterial="matte"/>
            </c:spPr>
            <c:extLst>
              <c:ext xmlns:c16="http://schemas.microsoft.com/office/drawing/2014/chart" uri="{C3380CC4-5D6E-409C-BE32-E72D297353CC}">
                <c16:uniqueId val="{00000004-0C5F-4D91-B661-55C2B10624FB}"/>
              </c:ext>
            </c:extLst>
          </c:dPt>
          <c:dPt>
            <c:idx val="3"/>
            <c:bubble3D val="0"/>
            <c:spPr>
              <a:gradFill flip="none" rotWithShape="1">
                <a:gsLst>
                  <a:gs pos="0">
                    <a:srgbClr val="C00002"/>
                  </a:gs>
                  <a:gs pos="100000">
                    <a:srgbClr val="FF9C9C"/>
                  </a:gs>
                </a:gsLst>
                <a:lin ang="16200000" scaled="0"/>
              </a:gradFill>
              <a:ln w="12700" cap="flat">
                <a:noFill/>
                <a:miter lim="400000"/>
              </a:ln>
              <a:effectLst/>
              <a:sp3d prstMaterial="matte"/>
            </c:spPr>
            <c:extLst>
              <c:ext xmlns:c16="http://schemas.microsoft.com/office/drawing/2014/chart" uri="{C3380CC4-5D6E-409C-BE32-E72D297353CC}">
                <c16:uniqueId val="{00000006-0C5F-4D91-B661-55C2B10624FB}"/>
              </c:ext>
            </c:extLst>
          </c:dPt>
          <c:dPt>
            <c:idx val="4"/>
            <c:bubble3D val="0"/>
            <c:spPr>
              <a:solidFill>
                <a:srgbClr val="800040"/>
              </a:solidFill>
              <a:ln w="12700" cap="flat">
                <a:noFill/>
                <a:prstDash val="solid"/>
                <a:bevel/>
              </a:ln>
              <a:effectLst/>
              <a:sp3d prstMaterial="matte"/>
            </c:spPr>
            <c:extLst>
              <c:ext xmlns:c16="http://schemas.microsoft.com/office/drawing/2014/chart" uri="{C3380CC4-5D6E-409C-BE32-E72D297353CC}">
                <c16:uniqueId val="{00000008-0C5F-4D91-B661-55C2B10624FB}"/>
              </c:ext>
            </c:extLst>
          </c:dPt>
          <c:dLbls>
            <c:numFmt formatCode="#,##0%" sourceLinked="0"/>
            <c:spPr>
              <a:noFill/>
              <a:ln>
                <a:noFill/>
              </a:ln>
              <a:effectLst/>
            </c:spPr>
            <c:txPr>
              <a:bodyPr/>
              <a:lstStyle/>
              <a:p>
                <a:pPr>
                  <a:defRPr sz="2400" b="0" i="0" u="none" strike="noStrike">
                    <a:solidFill>
                      <a:srgbClr val="000000"/>
                    </a:solidFill>
                    <a:latin typeface="Calibri"/>
                  </a:defRPr>
                </a:pPr>
                <a:endParaRPr lang="en-US"/>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Sheet1!$B$1:$F$1</c:f>
              <c:strCache>
                <c:ptCount val="5"/>
                <c:pt idx="0">
                  <c:v>Credential</c:v>
                </c:pt>
                <c:pt idx="1">
                  <c:v>Conference Registration</c:v>
                </c:pt>
                <c:pt idx="2">
                  <c:v>Membership</c:v>
                </c:pt>
                <c:pt idx="3">
                  <c:v>Web Ads</c:v>
                </c:pt>
                <c:pt idx="4">
                  <c:v>Conference Exhibitors</c:v>
                </c:pt>
              </c:strCache>
            </c:strRef>
          </c:cat>
          <c:val>
            <c:numRef>
              <c:f>Sheet1!$B$2:$F$2</c:f>
              <c:numCache>
                <c:formatCode>General</c:formatCode>
                <c:ptCount val="5"/>
                <c:pt idx="0">
                  <c:v>6150</c:v>
                </c:pt>
                <c:pt idx="1">
                  <c:v>111675</c:v>
                </c:pt>
                <c:pt idx="2">
                  <c:v>46160</c:v>
                </c:pt>
                <c:pt idx="3">
                  <c:v>2825</c:v>
                </c:pt>
                <c:pt idx="4">
                  <c:v>66500</c:v>
                </c:pt>
              </c:numCache>
            </c:numRef>
          </c:val>
          <c:extLst>
            <c:ext xmlns:c16="http://schemas.microsoft.com/office/drawing/2014/chart" uri="{C3380CC4-5D6E-409C-BE32-E72D297353CC}">
              <c16:uniqueId val="{00000009-0C5F-4D91-B661-55C2B10624FB}"/>
            </c:ext>
          </c:extLst>
        </c:ser>
        <c:dLbls>
          <c:showLegendKey val="0"/>
          <c:showVal val="0"/>
          <c:showCatName val="0"/>
          <c:showSerName val="0"/>
          <c:showPercent val="0"/>
          <c:showBubbleSize val="0"/>
          <c:showLeaderLines val="0"/>
        </c:dLbls>
      </c:pie3DChart>
      <c:spPr>
        <a:noFill/>
        <a:ln w="12700" cap="flat">
          <a:noFill/>
          <a:miter lim="400000"/>
        </a:ln>
        <a:effectLst/>
      </c:spPr>
    </c:plotArea>
    <c:legend>
      <c:legendPos val="l"/>
      <c:layout>
        <c:manualLayout>
          <c:xMode val="edge"/>
          <c:yMode val="edge"/>
          <c:x val="0"/>
          <c:y val="0.356213"/>
          <c:w val="0.50593299999999997"/>
          <c:h val="0.56755687734382942"/>
        </c:manualLayout>
      </c:layout>
      <c:overlay val="1"/>
      <c:spPr>
        <a:noFill/>
        <a:ln w="12700" cap="flat">
          <a:noFill/>
          <a:miter lim="400000"/>
        </a:ln>
        <a:effectLst/>
      </c:spPr>
      <c:txPr>
        <a:bodyPr rot="0"/>
        <a:lstStyle/>
        <a:p>
          <a:pPr>
            <a:defRPr sz="2400" b="0" i="0" u="none" strike="noStrike">
              <a:solidFill>
                <a:srgbClr val="000000"/>
              </a:solidFill>
              <a:latin typeface="Calibri"/>
            </a:defRPr>
          </a:pPr>
          <a:endParaRPr lang="en-US"/>
        </a:p>
      </c:txPr>
    </c:legend>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hPercent val="50"/>
      <c:rotY val="314"/>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40629911312221301"/>
          <c:y val="1.6078982526259225E-3"/>
          <c:w val="0.58629900000000001"/>
          <c:h val="0.98750000000000004"/>
        </c:manualLayout>
      </c:layout>
      <c:pie3DChart>
        <c:varyColors val="1"/>
        <c:ser>
          <c:idx val="0"/>
          <c:order val="0"/>
          <c:spPr>
            <a:gradFill flip="none" rotWithShape="1">
              <a:gsLst>
                <a:gs pos="25000">
                  <a:srgbClr val="0FA0E4"/>
                </a:gs>
                <a:gs pos="100000">
                  <a:srgbClr val="CDEDFC"/>
                </a:gs>
              </a:gsLst>
              <a:lin ang="16200000" scaled="0"/>
            </a:gradFill>
            <a:ln w="12700" cap="flat">
              <a:noFill/>
              <a:miter lim="400000"/>
            </a:ln>
            <a:effectLst/>
            <a:sp3d prstMaterial="matte"/>
          </c:spPr>
          <c:explosion val="25"/>
          <c:dPt>
            <c:idx val="0"/>
            <c:bubble3D val="0"/>
            <c:extLst>
              <c:ext xmlns:c16="http://schemas.microsoft.com/office/drawing/2014/chart" uri="{C3380CC4-5D6E-409C-BE32-E72D297353CC}">
                <c16:uniqueId val="{00000000-3F64-417E-80DD-0F41E80A2CB5}"/>
              </c:ext>
            </c:extLst>
          </c:dPt>
          <c:dPt>
            <c:idx val="1"/>
            <c:bubble3D val="0"/>
            <c:spPr>
              <a:gradFill flip="none" rotWithShape="1">
                <a:gsLst>
                  <a:gs pos="0">
                    <a:srgbClr val="78C62A"/>
                  </a:gs>
                  <a:gs pos="100000">
                    <a:srgbClr val="C1FF9C"/>
                  </a:gs>
                </a:gsLst>
                <a:lin ang="16200000" scaled="0"/>
              </a:gradFill>
              <a:ln w="12700" cap="flat">
                <a:noFill/>
                <a:miter lim="400000"/>
              </a:ln>
              <a:effectLst/>
              <a:sp3d prstMaterial="matte"/>
            </c:spPr>
            <c:extLst>
              <c:ext xmlns:c16="http://schemas.microsoft.com/office/drawing/2014/chart" uri="{C3380CC4-5D6E-409C-BE32-E72D297353CC}">
                <c16:uniqueId val="{00000002-3F64-417E-80DD-0F41E80A2CB5}"/>
              </c:ext>
            </c:extLst>
          </c:dPt>
          <c:dPt>
            <c:idx val="2"/>
            <c:bubble3D val="0"/>
            <c:spPr>
              <a:gradFill flip="none" rotWithShape="1">
                <a:gsLst>
                  <a:gs pos="0">
                    <a:srgbClr val="FF8711"/>
                  </a:gs>
                  <a:gs pos="100000">
                    <a:srgbClr val="FFCDB8"/>
                  </a:gs>
                </a:gsLst>
                <a:lin ang="16200000" scaled="0"/>
              </a:gradFill>
              <a:ln w="12700" cap="flat">
                <a:noFill/>
                <a:miter lim="400000"/>
              </a:ln>
              <a:effectLst/>
              <a:sp3d prstMaterial="matte"/>
            </c:spPr>
            <c:extLst>
              <c:ext xmlns:c16="http://schemas.microsoft.com/office/drawing/2014/chart" uri="{C3380CC4-5D6E-409C-BE32-E72D297353CC}">
                <c16:uniqueId val="{00000004-3F64-417E-80DD-0F41E80A2CB5}"/>
              </c:ext>
            </c:extLst>
          </c:dPt>
          <c:dPt>
            <c:idx val="3"/>
            <c:bubble3D val="0"/>
            <c:spPr>
              <a:gradFill flip="none" rotWithShape="1">
                <a:gsLst>
                  <a:gs pos="0">
                    <a:srgbClr val="C00002"/>
                  </a:gs>
                  <a:gs pos="100000">
                    <a:srgbClr val="FF9C9C"/>
                  </a:gs>
                </a:gsLst>
                <a:lin ang="16200000" scaled="0"/>
              </a:gradFill>
              <a:ln w="12700" cap="flat">
                <a:noFill/>
                <a:miter lim="400000"/>
              </a:ln>
              <a:effectLst/>
              <a:sp3d prstMaterial="matte"/>
            </c:spPr>
            <c:extLst>
              <c:ext xmlns:c16="http://schemas.microsoft.com/office/drawing/2014/chart" uri="{C3380CC4-5D6E-409C-BE32-E72D297353CC}">
                <c16:uniqueId val="{00000006-3F64-417E-80DD-0F41E80A2CB5}"/>
              </c:ext>
            </c:extLst>
          </c:dPt>
          <c:dPt>
            <c:idx val="4"/>
            <c:bubble3D val="0"/>
            <c:spPr>
              <a:solidFill>
                <a:srgbClr val="800040"/>
              </a:solidFill>
              <a:ln w="12700" cap="flat">
                <a:noFill/>
                <a:prstDash val="solid"/>
                <a:bevel/>
              </a:ln>
              <a:effectLst/>
              <a:sp3d prstMaterial="matte"/>
            </c:spPr>
            <c:extLst>
              <c:ext xmlns:c16="http://schemas.microsoft.com/office/drawing/2014/chart" uri="{C3380CC4-5D6E-409C-BE32-E72D297353CC}">
                <c16:uniqueId val="{00000008-3F64-417E-80DD-0F41E80A2CB5}"/>
              </c:ext>
            </c:extLst>
          </c:dPt>
          <c:dPt>
            <c:idx val="5"/>
            <c:bubble3D val="0"/>
            <c:spPr>
              <a:solidFill>
                <a:srgbClr val="283996"/>
              </a:solidFill>
              <a:ln w="12700" cap="flat">
                <a:noFill/>
                <a:miter lim="400000"/>
              </a:ln>
              <a:effectLst/>
              <a:sp3d prstMaterial="matte"/>
            </c:spPr>
            <c:extLst>
              <c:ext xmlns:c16="http://schemas.microsoft.com/office/drawing/2014/chart" uri="{C3380CC4-5D6E-409C-BE32-E72D297353CC}">
                <c16:uniqueId val="{00000009-378C-4786-9BAD-204D8D3C81E0}"/>
              </c:ext>
            </c:extLst>
          </c:dPt>
          <c:dLbls>
            <c:numFmt formatCode="#,##0%" sourceLinked="0"/>
            <c:spPr>
              <a:noFill/>
              <a:ln>
                <a:noFill/>
              </a:ln>
              <a:effectLst/>
            </c:spPr>
            <c:txPr>
              <a:bodyPr/>
              <a:lstStyle/>
              <a:p>
                <a:pPr>
                  <a:defRPr sz="2400" b="0" i="0" u="none" strike="noStrike">
                    <a:solidFill>
                      <a:srgbClr val="000000"/>
                    </a:solidFill>
                    <a:latin typeface="Calibri"/>
                  </a:defRPr>
                </a:pPr>
                <a:endParaRPr lang="en-US"/>
              </a:p>
            </c:txPr>
            <c:dLblPos val="bestFit"/>
            <c:showLegendKey val="0"/>
            <c:showVal val="0"/>
            <c:showCatName val="0"/>
            <c:showSerName val="0"/>
            <c:showPercent val="1"/>
            <c:showBubbleSize val="0"/>
            <c:showLeaderLines val="0"/>
            <c:extLst>
              <c:ext xmlns:c15="http://schemas.microsoft.com/office/drawing/2012/chart" uri="{CE6537A1-D6FC-4f65-9D91-7224C49458BB}"/>
            </c:extLst>
          </c:dLbls>
          <c:cat>
            <c:strRef>
              <c:f>Sheet1!$B$1:$G$1</c:f>
              <c:strCache>
                <c:ptCount val="6"/>
                <c:pt idx="0">
                  <c:v>Conference</c:v>
                </c:pt>
                <c:pt idx="1">
                  <c:v>Bank/Financial Fees</c:v>
                </c:pt>
                <c:pt idx="2">
                  <c:v>Travel/Exhibits</c:v>
                </c:pt>
                <c:pt idx="3">
                  <c:v>Credential</c:v>
                </c:pt>
                <c:pt idx="4">
                  <c:v>Tech</c:v>
                </c:pt>
                <c:pt idx="5">
                  <c:v>Misc</c:v>
                </c:pt>
              </c:strCache>
            </c:strRef>
          </c:cat>
          <c:val>
            <c:numRef>
              <c:f>Sheet1!$B$2:$G$2</c:f>
              <c:numCache>
                <c:formatCode>General</c:formatCode>
                <c:ptCount val="6"/>
                <c:pt idx="0">
                  <c:v>169488</c:v>
                </c:pt>
                <c:pt idx="1">
                  <c:v>8547.3700000000008</c:v>
                </c:pt>
                <c:pt idx="2">
                  <c:v>4845.09</c:v>
                </c:pt>
                <c:pt idx="3">
                  <c:v>841.56</c:v>
                </c:pt>
                <c:pt idx="4">
                  <c:v>4730</c:v>
                </c:pt>
                <c:pt idx="5">
                  <c:v>7945</c:v>
                </c:pt>
              </c:numCache>
            </c:numRef>
          </c:val>
          <c:extLst>
            <c:ext xmlns:c16="http://schemas.microsoft.com/office/drawing/2014/chart" uri="{C3380CC4-5D6E-409C-BE32-E72D297353CC}">
              <c16:uniqueId val="{00000009-3F64-417E-80DD-0F41E80A2CB5}"/>
            </c:ext>
          </c:extLst>
        </c:ser>
        <c:ser>
          <c:idx val="1"/>
          <c:order val="1"/>
          <c:dLbls>
            <c:spPr>
              <a:noFill/>
              <a:ln>
                <a:noFill/>
              </a:ln>
              <a:effectLst/>
            </c:sp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Sheet1!$B$1:$G$1</c:f>
              <c:strCache>
                <c:ptCount val="6"/>
                <c:pt idx="0">
                  <c:v>Conference</c:v>
                </c:pt>
                <c:pt idx="1">
                  <c:v>Bank/Financial Fees</c:v>
                </c:pt>
                <c:pt idx="2">
                  <c:v>Travel/Exhibits</c:v>
                </c:pt>
                <c:pt idx="3">
                  <c:v>Credential</c:v>
                </c:pt>
                <c:pt idx="4">
                  <c:v>Tech</c:v>
                </c:pt>
                <c:pt idx="5">
                  <c:v>Misc</c:v>
                </c:pt>
              </c:strCache>
            </c:strRef>
          </c:cat>
          <c:val>
            <c:numRef>
              <c:f>Sheet1!$B$3:$G$3</c:f>
              <c:numCache>
                <c:formatCode>General</c:formatCode>
                <c:ptCount val="6"/>
              </c:numCache>
            </c:numRef>
          </c:val>
          <c:extLst>
            <c:ext xmlns:c16="http://schemas.microsoft.com/office/drawing/2014/chart" uri="{C3380CC4-5D6E-409C-BE32-E72D297353CC}">
              <c16:uniqueId val="{0000000B-60C1-4A4E-972F-655ED6A426B1}"/>
            </c:ext>
          </c:extLst>
        </c:ser>
        <c:ser>
          <c:idx val="2"/>
          <c:order val="2"/>
          <c:dLbls>
            <c:spPr>
              <a:noFill/>
              <a:ln>
                <a:noFill/>
              </a:ln>
              <a:effectLst/>
            </c:sp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Sheet1!$B$1:$G$1</c:f>
              <c:strCache>
                <c:ptCount val="6"/>
                <c:pt idx="0">
                  <c:v>Conference</c:v>
                </c:pt>
                <c:pt idx="1">
                  <c:v>Bank/Financial Fees</c:v>
                </c:pt>
                <c:pt idx="2">
                  <c:v>Travel/Exhibits</c:v>
                </c:pt>
                <c:pt idx="3">
                  <c:v>Credential</c:v>
                </c:pt>
                <c:pt idx="4">
                  <c:v>Tech</c:v>
                </c:pt>
                <c:pt idx="5">
                  <c:v>Misc</c:v>
                </c:pt>
              </c:strCache>
            </c:strRef>
          </c:cat>
          <c:val>
            <c:numRef>
              <c:f>Sheet1!$B$4:$G$4</c:f>
              <c:numCache>
                <c:formatCode>General</c:formatCode>
                <c:ptCount val="6"/>
              </c:numCache>
            </c:numRef>
          </c:val>
          <c:extLst>
            <c:ext xmlns:c16="http://schemas.microsoft.com/office/drawing/2014/chart" uri="{C3380CC4-5D6E-409C-BE32-E72D297353CC}">
              <c16:uniqueId val="{0000000C-60C1-4A4E-972F-655ED6A426B1}"/>
            </c:ext>
          </c:extLst>
        </c:ser>
        <c:ser>
          <c:idx val="3"/>
          <c:order val="3"/>
          <c:dLbls>
            <c:spPr>
              <a:noFill/>
              <a:ln>
                <a:noFill/>
              </a:ln>
              <a:effectLst/>
            </c:sp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Sheet1!$B$1:$G$1</c:f>
              <c:strCache>
                <c:ptCount val="6"/>
                <c:pt idx="0">
                  <c:v>Conference</c:v>
                </c:pt>
                <c:pt idx="1">
                  <c:v>Bank/Financial Fees</c:v>
                </c:pt>
                <c:pt idx="2">
                  <c:v>Travel/Exhibits</c:v>
                </c:pt>
                <c:pt idx="3">
                  <c:v>Credential</c:v>
                </c:pt>
                <c:pt idx="4">
                  <c:v>Tech</c:v>
                </c:pt>
                <c:pt idx="5">
                  <c:v>Misc</c:v>
                </c:pt>
              </c:strCache>
            </c:strRef>
          </c:cat>
          <c:val>
            <c:numRef>
              <c:f>Sheet1!$B$5:$G$5</c:f>
              <c:numCache>
                <c:formatCode>General</c:formatCode>
                <c:ptCount val="6"/>
              </c:numCache>
            </c:numRef>
          </c:val>
          <c:extLst>
            <c:ext xmlns:c16="http://schemas.microsoft.com/office/drawing/2014/chart" uri="{C3380CC4-5D6E-409C-BE32-E72D297353CC}">
              <c16:uniqueId val="{0000000D-60C1-4A4E-972F-655ED6A426B1}"/>
            </c:ext>
          </c:extLst>
        </c:ser>
        <c:ser>
          <c:idx val="4"/>
          <c:order val="4"/>
          <c:dLbls>
            <c:spPr>
              <a:noFill/>
              <a:ln>
                <a:noFill/>
              </a:ln>
              <a:effectLst/>
            </c:sp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Sheet1!$B$1:$G$1</c:f>
              <c:strCache>
                <c:ptCount val="6"/>
                <c:pt idx="0">
                  <c:v>Conference</c:v>
                </c:pt>
                <c:pt idx="1">
                  <c:v>Bank/Financial Fees</c:v>
                </c:pt>
                <c:pt idx="2">
                  <c:v>Travel/Exhibits</c:v>
                </c:pt>
                <c:pt idx="3">
                  <c:v>Credential</c:v>
                </c:pt>
                <c:pt idx="4">
                  <c:v>Tech</c:v>
                </c:pt>
                <c:pt idx="5">
                  <c:v>Misc</c:v>
                </c:pt>
              </c:strCache>
            </c:strRef>
          </c:cat>
          <c:val>
            <c:numRef>
              <c:f>Sheet1!$B$6:$G$6</c:f>
              <c:numCache>
                <c:formatCode>General</c:formatCode>
                <c:ptCount val="6"/>
              </c:numCache>
            </c:numRef>
          </c:val>
          <c:extLst>
            <c:ext xmlns:c16="http://schemas.microsoft.com/office/drawing/2014/chart" uri="{C3380CC4-5D6E-409C-BE32-E72D297353CC}">
              <c16:uniqueId val="{0000000E-60C1-4A4E-972F-655ED6A426B1}"/>
            </c:ext>
          </c:extLst>
        </c:ser>
        <c:dLbls>
          <c:dLblPos val="bestFit"/>
          <c:showLegendKey val="0"/>
          <c:showVal val="1"/>
          <c:showCatName val="0"/>
          <c:showSerName val="0"/>
          <c:showPercent val="0"/>
          <c:showBubbleSize val="0"/>
          <c:showLeaderLines val="0"/>
        </c:dLbls>
      </c:pie3DChart>
      <c:spPr>
        <a:noFill/>
        <a:ln w="12700" cap="flat">
          <a:noFill/>
          <a:miter lim="400000"/>
        </a:ln>
        <a:effectLst/>
      </c:spPr>
    </c:plotArea>
    <c:legend>
      <c:legendPos val="l"/>
      <c:layout>
        <c:manualLayout>
          <c:xMode val="edge"/>
          <c:yMode val="edge"/>
          <c:x val="0"/>
          <c:y val="0.15607590561797513"/>
          <c:w val="0.48315399999999997"/>
          <c:h val="0.77487768488292519"/>
        </c:manualLayout>
      </c:layout>
      <c:overlay val="1"/>
      <c:spPr>
        <a:noFill/>
        <a:ln w="12700" cap="flat">
          <a:noFill/>
          <a:miter lim="400000"/>
        </a:ln>
        <a:effectLst/>
      </c:spPr>
      <c:txPr>
        <a:bodyPr rot="0"/>
        <a:lstStyle/>
        <a:p>
          <a:pPr>
            <a:defRPr sz="2400" b="0" i="0" u="none" strike="noStrike">
              <a:solidFill>
                <a:srgbClr val="000000"/>
              </a:solidFill>
              <a:latin typeface="Calibri"/>
            </a:defRPr>
          </a:pPr>
          <a:endParaRPr lang="en-US"/>
        </a:p>
      </c:txPr>
    </c:legend>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Annual Full-time Salary</a:t>
            </a:r>
            <a:r>
              <a:rPr lang="en-US" baseline="0" dirty="0"/>
              <a:t> in US Dollars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cat>
            <c:strRef>
              <c:f>'Years Worked'!$D$6:$D$26</c:f>
              <c:strCache>
                <c:ptCount val="21"/>
                <c:pt idx="0">
                  <c:v>45,000-49,999</c:v>
                </c:pt>
                <c:pt idx="1">
                  <c:v>50,000-54,999</c:v>
                </c:pt>
                <c:pt idx="2">
                  <c:v>55,000-59,999</c:v>
                </c:pt>
                <c:pt idx="3">
                  <c:v>60,000-64,999</c:v>
                </c:pt>
                <c:pt idx="4">
                  <c:v>65,000-69,999</c:v>
                </c:pt>
                <c:pt idx="5">
                  <c:v>70,000-74,999</c:v>
                </c:pt>
                <c:pt idx="6">
                  <c:v>75,000-79,999</c:v>
                </c:pt>
                <c:pt idx="7">
                  <c:v>80,000-84,999</c:v>
                </c:pt>
                <c:pt idx="8">
                  <c:v>85,000-89,999</c:v>
                </c:pt>
                <c:pt idx="9">
                  <c:v>90,000-94,999</c:v>
                </c:pt>
                <c:pt idx="10">
                  <c:v>95,000-99,999</c:v>
                </c:pt>
                <c:pt idx="11">
                  <c:v>100,000-104,999</c:v>
                </c:pt>
                <c:pt idx="12">
                  <c:v>105,000-109,999</c:v>
                </c:pt>
                <c:pt idx="13">
                  <c:v>110,000-114,999</c:v>
                </c:pt>
                <c:pt idx="14">
                  <c:v>115,000-119,999</c:v>
                </c:pt>
                <c:pt idx="15">
                  <c:v>120,000-124,999</c:v>
                </c:pt>
                <c:pt idx="16">
                  <c:v>125,000-129,999</c:v>
                </c:pt>
                <c:pt idx="17">
                  <c:v>130,000-134,999</c:v>
                </c:pt>
                <c:pt idx="18">
                  <c:v>135,000-139,999</c:v>
                </c:pt>
                <c:pt idx="19">
                  <c:v>140,000-144,999</c:v>
                </c:pt>
                <c:pt idx="20">
                  <c:v>145,000+</c:v>
                </c:pt>
              </c:strCache>
            </c:strRef>
          </c:cat>
          <c:val>
            <c:numRef>
              <c:f>'Years Worked'!$E$6:$E$26</c:f>
              <c:numCache>
                <c:formatCode>General</c:formatCode>
                <c:ptCount val="21"/>
                <c:pt idx="0">
                  <c:v>1</c:v>
                </c:pt>
                <c:pt idx="1">
                  <c:v>1</c:v>
                </c:pt>
                <c:pt idx="2">
                  <c:v>9</c:v>
                </c:pt>
                <c:pt idx="3">
                  <c:v>10</c:v>
                </c:pt>
                <c:pt idx="4">
                  <c:v>15</c:v>
                </c:pt>
                <c:pt idx="5">
                  <c:v>12</c:v>
                </c:pt>
                <c:pt idx="6">
                  <c:v>9</c:v>
                </c:pt>
                <c:pt idx="7">
                  <c:v>18</c:v>
                </c:pt>
                <c:pt idx="8">
                  <c:v>14</c:v>
                </c:pt>
                <c:pt idx="9">
                  <c:v>16</c:v>
                </c:pt>
                <c:pt idx="10">
                  <c:v>7</c:v>
                </c:pt>
                <c:pt idx="11">
                  <c:v>5</c:v>
                </c:pt>
                <c:pt idx="12">
                  <c:v>8</c:v>
                </c:pt>
                <c:pt idx="13">
                  <c:v>5</c:v>
                </c:pt>
                <c:pt idx="14">
                  <c:v>3</c:v>
                </c:pt>
                <c:pt idx="15">
                  <c:v>4</c:v>
                </c:pt>
                <c:pt idx="16">
                  <c:v>2</c:v>
                </c:pt>
                <c:pt idx="17">
                  <c:v>1</c:v>
                </c:pt>
                <c:pt idx="18">
                  <c:v>1</c:v>
                </c:pt>
                <c:pt idx="19">
                  <c:v>1</c:v>
                </c:pt>
                <c:pt idx="20">
                  <c:v>1</c:v>
                </c:pt>
              </c:numCache>
            </c:numRef>
          </c:val>
          <c:extLst>
            <c:ext xmlns:c16="http://schemas.microsoft.com/office/drawing/2014/chart" uri="{C3380CC4-5D6E-409C-BE32-E72D297353CC}">
              <c16:uniqueId val="{00000000-774F-4C0D-B88F-97A79489FD9E}"/>
            </c:ext>
          </c:extLst>
        </c:ser>
        <c:dLbls>
          <c:showLegendKey val="0"/>
          <c:showVal val="0"/>
          <c:showCatName val="0"/>
          <c:showSerName val="0"/>
          <c:showPercent val="0"/>
          <c:showBubbleSize val="0"/>
        </c:dLbls>
        <c:gapWidth val="98"/>
        <c:overlap val="-27"/>
        <c:axId val="1026768480"/>
        <c:axId val="1026768840"/>
      </c:barChart>
      <c:catAx>
        <c:axId val="1026768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6768840"/>
        <c:crosses val="autoZero"/>
        <c:auto val="1"/>
        <c:lblAlgn val="ctr"/>
        <c:lblOffset val="100"/>
        <c:noMultiLvlLbl val="0"/>
      </c:catAx>
      <c:valAx>
        <c:axId val="1026768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of respondents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6768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3-10-04T09:01:33.493" idx="1">
    <p:pos x="10" y="10"/>
    <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7200"/>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7200"/>
          </a:xfrm>
          <a:prstGeom prst="rect">
            <a:avLst/>
          </a:prstGeom>
        </p:spPr>
        <p:txBody>
          <a:bodyPr vert="horz" lIns="91431" tIns="45715" rIns="91431" bIns="45715" rtlCol="0"/>
          <a:lstStyle>
            <a:lvl1pPr algn="r">
              <a:defRPr sz="1200"/>
            </a:lvl1pPr>
          </a:lstStyle>
          <a:p>
            <a:fld id="{0E697554-EDE7-C740-8201-C9DDA9E9AA56}" type="datetimeFigureOut">
              <a:rPr lang="en-US" smtClean="0"/>
              <a:t>10/8/23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31" tIns="45715" rIns="91431"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31" tIns="45715" rIns="91431" bIns="45715" rtlCol="0" anchor="b"/>
          <a:lstStyle>
            <a:lvl1pPr algn="r">
              <a:defRPr sz="1200"/>
            </a:lvl1pPr>
          </a:lstStyle>
          <a:p>
            <a:fld id="{79EBA865-CC10-C149-9C90-415BB2048C16}" type="slidenum">
              <a:rPr lang="en-US" smtClean="0"/>
              <a:t>‹#›</a:t>
            </a:fld>
            <a:endParaRPr lang="en-US"/>
          </a:p>
        </p:txBody>
      </p:sp>
    </p:spTree>
    <p:extLst>
      <p:ext uri="{BB962C8B-B14F-4D97-AF65-F5344CB8AC3E}">
        <p14:creationId xmlns:p14="http://schemas.microsoft.com/office/powerpoint/2010/main" val="11068995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7200"/>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idx="1"/>
          </p:nvPr>
        </p:nvSpPr>
        <p:spPr>
          <a:xfrm>
            <a:off x="3884613" y="1"/>
            <a:ext cx="2971800" cy="457200"/>
          </a:xfrm>
          <a:prstGeom prst="rect">
            <a:avLst/>
          </a:prstGeom>
        </p:spPr>
        <p:txBody>
          <a:bodyPr vert="horz" lIns="91431" tIns="45715" rIns="91431" bIns="45715" rtlCol="0"/>
          <a:lstStyle>
            <a:lvl1pPr algn="r">
              <a:defRPr sz="1200"/>
            </a:lvl1pPr>
          </a:lstStyle>
          <a:p>
            <a:fld id="{263F705A-8FF2-604C-8E1D-7FD5CF39FB92}" type="datetimeFigureOut">
              <a:rPr lang="en-US" smtClean="0"/>
              <a:t>10/8/23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1" tIns="45715" rIns="91431" bIns="45715"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1" tIns="45715" rIns="91431"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31" tIns="45715" rIns="91431"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31" tIns="45715" rIns="91431" bIns="45715" rtlCol="0" anchor="b"/>
          <a:lstStyle>
            <a:lvl1pPr algn="r">
              <a:defRPr sz="1200"/>
            </a:lvl1pPr>
          </a:lstStyle>
          <a:p>
            <a:fld id="{26E34781-6EDE-5B4E-B103-71F0AC490716}" type="slidenum">
              <a:rPr lang="en-US" smtClean="0"/>
              <a:t>‹#›</a:t>
            </a:fld>
            <a:endParaRPr lang="en-US"/>
          </a:p>
        </p:txBody>
      </p:sp>
    </p:spTree>
    <p:extLst>
      <p:ext uri="{BB962C8B-B14F-4D97-AF65-F5344CB8AC3E}">
        <p14:creationId xmlns:p14="http://schemas.microsoft.com/office/powerpoint/2010/main" val="1698617009"/>
      </p:ext>
    </p:extLst>
  </p:cSld>
  <p:clrMap bg1="lt1" tx1="dk1" bg2="lt2" tx2="dk2" accent1="accent1" accent2="accent2" accent3="accent3" accent4="accent4" accent5="accent5" accent6="accent6" hlink="hlink" folHlink="folHlink"/>
  <p:hf hdr="0" ftr="0" dt="0"/>
  <p:notesStyle>
    <a:lvl1pPr marL="0" algn="l" defTabSz="457102" rtl="0" eaLnBrk="1" latinLnBrk="0" hangingPunct="1">
      <a:defRPr sz="1200" kern="1200">
        <a:solidFill>
          <a:schemeClr val="tx1"/>
        </a:solidFill>
        <a:latin typeface="+mn-lt"/>
        <a:ea typeface="+mn-ea"/>
        <a:cs typeface="+mn-cs"/>
      </a:defRPr>
    </a:lvl1pPr>
    <a:lvl2pPr marL="457102" algn="l" defTabSz="457102" rtl="0" eaLnBrk="1" latinLnBrk="0" hangingPunct="1">
      <a:defRPr sz="1200" kern="1200">
        <a:solidFill>
          <a:schemeClr val="tx1"/>
        </a:solidFill>
        <a:latin typeface="+mn-lt"/>
        <a:ea typeface="+mn-ea"/>
        <a:cs typeface="+mn-cs"/>
      </a:defRPr>
    </a:lvl2pPr>
    <a:lvl3pPr marL="914202" algn="l" defTabSz="457102" rtl="0" eaLnBrk="1" latinLnBrk="0" hangingPunct="1">
      <a:defRPr sz="1200" kern="1200">
        <a:solidFill>
          <a:schemeClr val="tx1"/>
        </a:solidFill>
        <a:latin typeface="+mn-lt"/>
        <a:ea typeface="+mn-ea"/>
        <a:cs typeface="+mn-cs"/>
      </a:defRPr>
    </a:lvl3pPr>
    <a:lvl4pPr marL="1371305" algn="l" defTabSz="457102" rtl="0" eaLnBrk="1" latinLnBrk="0" hangingPunct="1">
      <a:defRPr sz="1200" kern="1200">
        <a:solidFill>
          <a:schemeClr val="tx1"/>
        </a:solidFill>
        <a:latin typeface="+mn-lt"/>
        <a:ea typeface="+mn-ea"/>
        <a:cs typeface="+mn-cs"/>
      </a:defRPr>
    </a:lvl4pPr>
    <a:lvl5pPr marL="1828406" algn="l" defTabSz="457102" rtl="0" eaLnBrk="1" latinLnBrk="0" hangingPunct="1">
      <a:defRPr sz="1200" kern="1200">
        <a:solidFill>
          <a:schemeClr val="tx1"/>
        </a:solidFill>
        <a:latin typeface="+mn-lt"/>
        <a:ea typeface="+mn-ea"/>
        <a:cs typeface="+mn-cs"/>
      </a:defRPr>
    </a:lvl5pPr>
    <a:lvl6pPr marL="2285508" algn="l" defTabSz="457102" rtl="0" eaLnBrk="1" latinLnBrk="0" hangingPunct="1">
      <a:defRPr sz="1200" kern="1200">
        <a:solidFill>
          <a:schemeClr val="tx1"/>
        </a:solidFill>
        <a:latin typeface="+mn-lt"/>
        <a:ea typeface="+mn-ea"/>
        <a:cs typeface="+mn-cs"/>
      </a:defRPr>
    </a:lvl6pPr>
    <a:lvl7pPr marL="2742609" algn="l" defTabSz="457102" rtl="0" eaLnBrk="1" latinLnBrk="0" hangingPunct="1">
      <a:defRPr sz="1200" kern="1200">
        <a:solidFill>
          <a:schemeClr val="tx1"/>
        </a:solidFill>
        <a:latin typeface="+mn-lt"/>
        <a:ea typeface="+mn-ea"/>
        <a:cs typeface="+mn-cs"/>
      </a:defRPr>
    </a:lvl7pPr>
    <a:lvl8pPr marL="3199710" algn="l" defTabSz="457102" rtl="0" eaLnBrk="1" latinLnBrk="0" hangingPunct="1">
      <a:defRPr sz="1200" kern="1200">
        <a:solidFill>
          <a:schemeClr val="tx1"/>
        </a:solidFill>
        <a:latin typeface="+mn-lt"/>
        <a:ea typeface="+mn-ea"/>
        <a:cs typeface="+mn-cs"/>
      </a:defRPr>
    </a:lvl8pPr>
    <a:lvl9pPr marL="3656811" algn="l" defTabSz="45710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1</a:t>
            </a:fld>
            <a:endParaRPr lang="en-US"/>
          </a:p>
        </p:txBody>
      </p:sp>
    </p:spTree>
    <p:extLst>
      <p:ext uri="{BB962C8B-B14F-4D97-AF65-F5344CB8AC3E}">
        <p14:creationId xmlns:p14="http://schemas.microsoft.com/office/powerpoint/2010/main" val="2434059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15</a:t>
            </a:fld>
            <a:endParaRPr lang="en-US"/>
          </a:p>
        </p:txBody>
      </p:sp>
    </p:spTree>
    <p:extLst>
      <p:ext uri="{BB962C8B-B14F-4D97-AF65-F5344CB8AC3E}">
        <p14:creationId xmlns:p14="http://schemas.microsoft.com/office/powerpoint/2010/main" val="1737156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16</a:t>
            </a:fld>
            <a:endParaRPr lang="en-US"/>
          </a:p>
        </p:txBody>
      </p:sp>
    </p:spTree>
    <p:extLst>
      <p:ext uri="{BB962C8B-B14F-4D97-AF65-F5344CB8AC3E}">
        <p14:creationId xmlns:p14="http://schemas.microsoft.com/office/powerpoint/2010/main" val="866384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17</a:t>
            </a:fld>
            <a:endParaRPr lang="en-US"/>
          </a:p>
        </p:txBody>
      </p:sp>
    </p:spTree>
    <p:extLst>
      <p:ext uri="{BB962C8B-B14F-4D97-AF65-F5344CB8AC3E}">
        <p14:creationId xmlns:p14="http://schemas.microsoft.com/office/powerpoint/2010/main" val="3966639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Add additional exhibitors</a:t>
            </a:r>
          </a:p>
        </p:txBody>
      </p:sp>
      <p:sp>
        <p:nvSpPr>
          <p:cNvPr id="4" name="Slide Number Placeholder 3"/>
          <p:cNvSpPr>
            <a:spLocks noGrp="1"/>
          </p:cNvSpPr>
          <p:nvPr>
            <p:ph type="sldNum" sz="quarter" idx="10"/>
          </p:nvPr>
        </p:nvSpPr>
        <p:spPr/>
        <p:txBody>
          <a:bodyPr/>
          <a:lstStyle/>
          <a:p>
            <a:pPr marL="0" marR="0" lvl="0" indent="0" algn="r" defTabSz="457102" rtl="0" eaLnBrk="1" fontAlgn="auto" latinLnBrk="0" hangingPunct="1">
              <a:lnSpc>
                <a:spcPct val="100000"/>
              </a:lnSpc>
              <a:spcBef>
                <a:spcPts val="0"/>
              </a:spcBef>
              <a:spcAft>
                <a:spcPts val="0"/>
              </a:spcAft>
              <a:buClrTx/>
              <a:buSzTx/>
              <a:buFontTx/>
              <a:buNone/>
              <a:tabLst/>
              <a:defRPr/>
            </a:pPr>
            <a:fld id="{26E34781-6EDE-5B4E-B103-71F0AC49071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02"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818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19</a:t>
            </a:fld>
            <a:endParaRPr lang="en-US"/>
          </a:p>
        </p:txBody>
      </p:sp>
    </p:spTree>
    <p:extLst>
      <p:ext uri="{BB962C8B-B14F-4D97-AF65-F5344CB8AC3E}">
        <p14:creationId xmlns:p14="http://schemas.microsoft.com/office/powerpoint/2010/main" val="2564467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20</a:t>
            </a:fld>
            <a:endParaRPr lang="en-US"/>
          </a:p>
        </p:txBody>
      </p:sp>
    </p:spTree>
    <p:extLst>
      <p:ext uri="{BB962C8B-B14F-4D97-AF65-F5344CB8AC3E}">
        <p14:creationId xmlns:p14="http://schemas.microsoft.com/office/powerpoint/2010/main" val="2264645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22</a:t>
            </a:fld>
            <a:endParaRPr lang="en-US"/>
          </a:p>
        </p:txBody>
      </p:sp>
    </p:spTree>
    <p:extLst>
      <p:ext uri="{BB962C8B-B14F-4D97-AF65-F5344CB8AC3E}">
        <p14:creationId xmlns:p14="http://schemas.microsoft.com/office/powerpoint/2010/main" val="3221621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23</a:t>
            </a:fld>
            <a:endParaRPr lang="en-US"/>
          </a:p>
        </p:txBody>
      </p:sp>
    </p:spTree>
    <p:extLst>
      <p:ext uri="{BB962C8B-B14F-4D97-AF65-F5344CB8AC3E}">
        <p14:creationId xmlns:p14="http://schemas.microsoft.com/office/powerpoint/2010/main" val="1267136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24</a:t>
            </a:fld>
            <a:endParaRPr lang="en-US"/>
          </a:p>
        </p:txBody>
      </p:sp>
    </p:spTree>
    <p:extLst>
      <p:ext uri="{BB962C8B-B14F-4D97-AF65-F5344CB8AC3E}">
        <p14:creationId xmlns:p14="http://schemas.microsoft.com/office/powerpoint/2010/main" val="3463877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25</a:t>
            </a:fld>
            <a:endParaRPr lang="en-US"/>
          </a:p>
        </p:txBody>
      </p:sp>
    </p:spTree>
    <p:extLst>
      <p:ext uri="{BB962C8B-B14F-4D97-AF65-F5344CB8AC3E}">
        <p14:creationId xmlns:p14="http://schemas.microsoft.com/office/powerpoint/2010/main" val="688979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2</a:t>
            </a:fld>
            <a:endParaRPr lang="en-US"/>
          </a:p>
        </p:txBody>
      </p:sp>
    </p:spTree>
    <p:extLst>
      <p:ext uri="{BB962C8B-B14F-4D97-AF65-F5344CB8AC3E}">
        <p14:creationId xmlns:p14="http://schemas.microsoft.com/office/powerpoint/2010/main" val="31482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26</a:t>
            </a:fld>
            <a:endParaRPr lang="en-US"/>
          </a:p>
        </p:txBody>
      </p:sp>
    </p:spTree>
    <p:extLst>
      <p:ext uri="{BB962C8B-B14F-4D97-AF65-F5344CB8AC3E}">
        <p14:creationId xmlns:p14="http://schemas.microsoft.com/office/powerpoint/2010/main" val="7311403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27</a:t>
            </a:fld>
            <a:endParaRPr lang="en-US"/>
          </a:p>
        </p:txBody>
      </p:sp>
    </p:spTree>
    <p:extLst>
      <p:ext uri="{BB962C8B-B14F-4D97-AF65-F5344CB8AC3E}">
        <p14:creationId xmlns:p14="http://schemas.microsoft.com/office/powerpoint/2010/main" val="684180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28</a:t>
            </a:fld>
            <a:endParaRPr lang="en-US"/>
          </a:p>
        </p:txBody>
      </p:sp>
    </p:spTree>
    <p:extLst>
      <p:ext uri="{BB962C8B-B14F-4D97-AF65-F5344CB8AC3E}">
        <p14:creationId xmlns:p14="http://schemas.microsoft.com/office/powerpoint/2010/main" val="4098619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29</a:t>
            </a:fld>
            <a:endParaRPr lang="en-US"/>
          </a:p>
        </p:txBody>
      </p:sp>
    </p:spTree>
    <p:extLst>
      <p:ext uri="{BB962C8B-B14F-4D97-AF65-F5344CB8AC3E}">
        <p14:creationId xmlns:p14="http://schemas.microsoft.com/office/powerpoint/2010/main" val="2670003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30</a:t>
            </a:fld>
            <a:endParaRPr lang="en-US"/>
          </a:p>
        </p:txBody>
      </p:sp>
    </p:spTree>
    <p:extLst>
      <p:ext uri="{BB962C8B-B14F-4D97-AF65-F5344CB8AC3E}">
        <p14:creationId xmlns:p14="http://schemas.microsoft.com/office/powerpoint/2010/main" val="37011872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31</a:t>
            </a:fld>
            <a:endParaRPr lang="en-US"/>
          </a:p>
        </p:txBody>
      </p:sp>
    </p:spTree>
    <p:extLst>
      <p:ext uri="{BB962C8B-B14F-4D97-AF65-F5344CB8AC3E}">
        <p14:creationId xmlns:p14="http://schemas.microsoft.com/office/powerpoint/2010/main" val="36751316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32</a:t>
            </a:fld>
            <a:endParaRPr lang="en-US"/>
          </a:p>
        </p:txBody>
      </p:sp>
    </p:spTree>
    <p:extLst>
      <p:ext uri="{BB962C8B-B14F-4D97-AF65-F5344CB8AC3E}">
        <p14:creationId xmlns:p14="http://schemas.microsoft.com/office/powerpoint/2010/main" val="27700982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33</a:t>
            </a:fld>
            <a:endParaRPr lang="en-US"/>
          </a:p>
        </p:txBody>
      </p:sp>
    </p:spTree>
    <p:extLst>
      <p:ext uri="{BB962C8B-B14F-4D97-AF65-F5344CB8AC3E}">
        <p14:creationId xmlns:p14="http://schemas.microsoft.com/office/powerpoint/2010/main" val="41542361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34</a:t>
            </a:fld>
            <a:endParaRPr lang="en-US"/>
          </a:p>
        </p:txBody>
      </p:sp>
    </p:spTree>
    <p:extLst>
      <p:ext uri="{BB962C8B-B14F-4D97-AF65-F5344CB8AC3E}">
        <p14:creationId xmlns:p14="http://schemas.microsoft.com/office/powerpoint/2010/main" val="37196935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35</a:t>
            </a:fld>
            <a:endParaRPr lang="en-US"/>
          </a:p>
        </p:txBody>
      </p:sp>
    </p:spTree>
    <p:extLst>
      <p:ext uri="{BB962C8B-B14F-4D97-AF65-F5344CB8AC3E}">
        <p14:creationId xmlns:p14="http://schemas.microsoft.com/office/powerpoint/2010/main" val="2626227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3</a:t>
            </a:fld>
            <a:endParaRPr lang="en-US"/>
          </a:p>
        </p:txBody>
      </p:sp>
    </p:spTree>
    <p:extLst>
      <p:ext uri="{BB962C8B-B14F-4D97-AF65-F5344CB8AC3E}">
        <p14:creationId xmlns:p14="http://schemas.microsoft.com/office/powerpoint/2010/main" val="3170143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4</a:t>
            </a:fld>
            <a:endParaRPr lang="en-US"/>
          </a:p>
        </p:txBody>
      </p:sp>
    </p:spTree>
    <p:extLst>
      <p:ext uri="{BB962C8B-B14F-4D97-AF65-F5344CB8AC3E}">
        <p14:creationId xmlns:p14="http://schemas.microsoft.com/office/powerpoint/2010/main" val="3170143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E34781-6EDE-5B4E-B103-71F0AC490716}" type="slidenum">
              <a:rPr lang="en-US" smtClean="0"/>
              <a:t>6</a:t>
            </a:fld>
            <a:endParaRPr lang="en-US"/>
          </a:p>
        </p:txBody>
      </p:sp>
    </p:spTree>
    <p:extLst>
      <p:ext uri="{BB962C8B-B14F-4D97-AF65-F5344CB8AC3E}">
        <p14:creationId xmlns:p14="http://schemas.microsoft.com/office/powerpoint/2010/main" val="1768697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7</a:t>
            </a:fld>
            <a:endParaRPr lang="en-US"/>
          </a:p>
        </p:txBody>
      </p:sp>
    </p:spTree>
    <p:extLst>
      <p:ext uri="{BB962C8B-B14F-4D97-AF65-F5344CB8AC3E}">
        <p14:creationId xmlns:p14="http://schemas.microsoft.com/office/powerpoint/2010/main" val="2033422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102" rtl="0" eaLnBrk="1" fontAlgn="auto" latinLnBrk="0" hangingPunct="1">
              <a:lnSpc>
                <a:spcPct val="100000"/>
              </a:lnSpc>
              <a:spcBef>
                <a:spcPts val="0"/>
              </a:spcBef>
              <a:spcAft>
                <a:spcPts val="0"/>
              </a:spcAft>
              <a:buClrTx/>
              <a:buSzTx/>
              <a:buFontTx/>
              <a:buNone/>
              <a:tabLst/>
              <a:defRPr/>
            </a:pPr>
            <a:fld id="{26E34781-6EDE-5B4E-B103-71F0AC49071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02"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2006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102" rtl="0" eaLnBrk="1" fontAlgn="auto" latinLnBrk="0" hangingPunct="1">
              <a:lnSpc>
                <a:spcPct val="100000"/>
              </a:lnSpc>
              <a:spcBef>
                <a:spcPts val="0"/>
              </a:spcBef>
              <a:spcAft>
                <a:spcPts val="0"/>
              </a:spcAft>
              <a:buClrTx/>
              <a:buSzTx/>
              <a:buFontTx/>
              <a:buNone/>
              <a:tabLst/>
              <a:defRPr/>
            </a:pPr>
            <a:fld id="{26E34781-6EDE-5B4E-B103-71F0AC49071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02"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8670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102" rtl="0" eaLnBrk="1" fontAlgn="auto" latinLnBrk="0" hangingPunct="1">
              <a:lnSpc>
                <a:spcPct val="100000"/>
              </a:lnSpc>
              <a:spcBef>
                <a:spcPts val="0"/>
              </a:spcBef>
              <a:spcAft>
                <a:spcPts val="0"/>
              </a:spcAft>
              <a:buClrTx/>
              <a:buSzTx/>
              <a:buFontTx/>
              <a:buNone/>
              <a:tabLst/>
              <a:defRPr/>
            </a:pPr>
            <a:fld id="{26E34781-6EDE-5B4E-B103-71F0AC49071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02"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9990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7516" y="1721629"/>
            <a:ext cx="8307387" cy="1619250"/>
          </a:xfrm>
        </p:spPr>
        <p:txBody>
          <a:bodyPr/>
          <a:lstStyle>
            <a:lvl1pPr algn="ctr">
              <a:defRPr sz="3601"/>
            </a:lvl1pPr>
          </a:lstStyle>
          <a:p>
            <a:r>
              <a:rPr lang="en-US" dirty="0"/>
              <a:t>Click to edit Master title style</a:t>
            </a:r>
            <a:endParaRPr dirty="0"/>
          </a:p>
        </p:txBody>
      </p:sp>
      <p:sp>
        <p:nvSpPr>
          <p:cNvPr id="3" name="Subtitle 2"/>
          <p:cNvSpPr>
            <a:spLocks noGrp="1"/>
          </p:cNvSpPr>
          <p:nvPr>
            <p:ph type="subTitle" idx="1" hasCustomPrompt="1"/>
          </p:nvPr>
        </p:nvSpPr>
        <p:spPr>
          <a:xfrm>
            <a:off x="417516" y="3810000"/>
            <a:ext cx="8307387" cy="753036"/>
          </a:xfrm>
        </p:spPr>
        <p:txBody>
          <a:bodyPr>
            <a:normAutofit/>
          </a:bodyPr>
          <a:lstStyle>
            <a:lvl1pPr marL="0" indent="0" algn="ctr">
              <a:spcBef>
                <a:spcPts val="225"/>
              </a:spcBef>
              <a:buNone/>
              <a:defRPr sz="2101" i="1">
                <a:solidFill>
                  <a:schemeClr val="bg2"/>
                </a:solidFill>
                <a:latin typeface="Arial"/>
              </a:defRPr>
            </a:lvl1pPr>
            <a:lvl2pPr marL="342918" indent="0" algn="ctr">
              <a:buNone/>
              <a:defRPr>
                <a:solidFill>
                  <a:schemeClr val="tx1">
                    <a:tint val="75000"/>
                  </a:schemeClr>
                </a:solidFill>
              </a:defRPr>
            </a:lvl2pPr>
            <a:lvl3pPr marL="685834" indent="0" algn="ctr">
              <a:buNone/>
              <a:defRPr>
                <a:solidFill>
                  <a:schemeClr val="tx1">
                    <a:tint val="75000"/>
                  </a:schemeClr>
                </a:solidFill>
              </a:defRPr>
            </a:lvl3pPr>
            <a:lvl4pPr marL="1028753" indent="0" algn="ctr">
              <a:buNone/>
              <a:defRPr>
                <a:solidFill>
                  <a:schemeClr val="tx1">
                    <a:tint val="75000"/>
                  </a:schemeClr>
                </a:solidFill>
              </a:defRPr>
            </a:lvl4pPr>
            <a:lvl5pPr marL="1371670" indent="0" algn="ctr">
              <a:buNone/>
              <a:defRPr>
                <a:solidFill>
                  <a:schemeClr val="tx1">
                    <a:tint val="75000"/>
                  </a:schemeClr>
                </a:solidFill>
              </a:defRPr>
            </a:lvl5pPr>
            <a:lvl6pPr marL="1714588" indent="0" algn="ctr">
              <a:buNone/>
              <a:defRPr>
                <a:solidFill>
                  <a:schemeClr val="tx1">
                    <a:tint val="75000"/>
                  </a:schemeClr>
                </a:solidFill>
              </a:defRPr>
            </a:lvl6pPr>
            <a:lvl7pPr marL="2057505" indent="0" algn="ctr">
              <a:buNone/>
              <a:defRPr>
                <a:solidFill>
                  <a:schemeClr val="tx1">
                    <a:tint val="75000"/>
                  </a:schemeClr>
                </a:solidFill>
              </a:defRPr>
            </a:lvl7pPr>
            <a:lvl8pPr marL="2400422" indent="0" algn="ctr">
              <a:buNone/>
              <a:defRPr>
                <a:solidFill>
                  <a:schemeClr val="tx1">
                    <a:tint val="75000"/>
                  </a:schemeClr>
                </a:solidFill>
              </a:defRPr>
            </a:lvl8pPr>
            <a:lvl9pPr marL="2743340" indent="0" algn="ctr">
              <a:buNone/>
              <a:defRPr>
                <a:solidFill>
                  <a:schemeClr val="tx1">
                    <a:tint val="75000"/>
                  </a:schemeClr>
                </a:solidFill>
              </a:defRPr>
            </a:lvl9pPr>
          </a:lstStyle>
          <a:p>
            <a:r>
              <a:rPr lang="en-US" dirty="0"/>
              <a:t>Click to edit subtitle style</a:t>
            </a:r>
            <a:endParaRPr dirty="0"/>
          </a:p>
        </p:txBody>
      </p:sp>
      <p:sp>
        <p:nvSpPr>
          <p:cNvPr id="4" name="Slide Number Placeholder 5"/>
          <p:cNvSpPr>
            <a:spLocks noGrp="1"/>
          </p:cNvSpPr>
          <p:nvPr>
            <p:ph type="sldNum" sz="quarter" idx="4"/>
          </p:nvPr>
        </p:nvSpPr>
        <p:spPr>
          <a:xfrm>
            <a:off x="7297463" y="6376619"/>
            <a:ext cx="1550120" cy="365125"/>
          </a:xfrm>
          <a:prstGeom prst="rect">
            <a:avLst/>
          </a:prstGeom>
        </p:spPr>
        <p:txBody>
          <a:bodyPr vert="horz" lIns="91420" tIns="45709" rIns="91420" bIns="45709" rtlCol="0" anchor="ctr"/>
          <a:lstStyle>
            <a:lvl1pPr algn="r">
              <a:defRPr sz="1050">
                <a:solidFill>
                  <a:schemeClr val="tx1">
                    <a:tint val="75000"/>
                  </a:schemeClr>
                </a:solidFill>
                <a:latin typeface="Arial"/>
              </a:defRPr>
            </a:lvl1pPr>
          </a:lstStyle>
          <a:p>
            <a:fld id="{AFEF8753-48E3-DC43-B5AB-733E5321FD2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4723807" y="1830589"/>
            <a:ext cx="3750469" cy="4420195"/>
          </a:xfrm>
          <a:prstGeom prst="rect">
            <a:avLst/>
          </a:prstGeom>
        </p:spPr>
        <p:txBody>
          <a:bodyPr lIns="76514" tIns="38256" rIns="76514" bIns="38256"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669727" y="1830589"/>
            <a:ext cx="3750469" cy="4420195"/>
          </a:xfrm>
          <a:prstGeom prst="rect">
            <a:avLst/>
          </a:prstGeom>
        </p:spPr>
        <p:txBody>
          <a:bodyPr/>
          <a:lstStyle>
            <a:lvl1pPr marL="215256" indent="-215256">
              <a:spcBef>
                <a:spcPts val="2009"/>
              </a:spcBef>
              <a:defRPr sz="1725"/>
            </a:lvl1pPr>
            <a:lvl2pPr marL="430513" indent="-215256">
              <a:spcBef>
                <a:spcPts val="2009"/>
              </a:spcBef>
              <a:defRPr sz="1725"/>
            </a:lvl2pPr>
            <a:lvl3pPr marL="645768" indent="-215256">
              <a:spcBef>
                <a:spcPts val="2009"/>
              </a:spcBef>
              <a:defRPr sz="1725"/>
            </a:lvl3pPr>
            <a:lvl4pPr marL="861024" indent="-215256">
              <a:spcBef>
                <a:spcPts val="2009"/>
              </a:spcBef>
              <a:defRPr sz="1725"/>
            </a:lvl4pPr>
            <a:lvl5pPr marL="1076281" indent="-215256">
              <a:spcBef>
                <a:spcPts val="2009"/>
              </a:spcBef>
              <a:defRPr sz="1725"/>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30326787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669728" y="892972"/>
            <a:ext cx="7804547" cy="50720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399607270"/>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4723807" y="3580806"/>
            <a:ext cx="3750469" cy="2652117"/>
          </a:xfrm>
          <a:prstGeom prst="rect">
            <a:avLst/>
          </a:prstGeom>
        </p:spPr>
        <p:txBody>
          <a:bodyPr lIns="76514" tIns="38256" rIns="76514" bIns="38256" anchor="t">
            <a:noAutofit/>
          </a:bodyPr>
          <a:lstStyle/>
          <a:p>
            <a:endParaRPr/>
          </a:p>
        </p:txBody>
      </p:sp>
      <p:sp>
        <p:nvSpPr>
          <p:cNvPr id="84" name="Shape 84"/>
          <p:cNvSpPr>
            <a:spLocks noGrp="1"/>
          </p:cNvSpPr>
          <p:nvPr>
            <p:ph type="pic" sz="quarter" idx="14"/>
          </p:nvPr>
        </p:nvSpPr>
        <p:spPr>
          <a:xfrm>
            <a:off x="4728177" y="625079"/>
            <a:ext cx="3750470" cy="2652117"/>
          </a:xfrm>
          <a:prstGeom prst="rect">
            <a:avLst/>
          </a:prstGeom>
        </p:spPr>
        <p:txBody>
          <a:bodyPr lIns="76514" tIns="38256" rIns="76514" bIns="38256" anchor="t">
            <a:noAutofit/>
          </a:bodyPr>
          <a:lstStyle/>
          <a:p>
            <a:endParaRPr/>
          </a:p>
        </p:txBody>
      </p:sp>
      <p:sp>
        <p:nvSpPr>
          <p:cNvPr id="85" name="Shape 85"/>
          <p:cNvSpPr>
            <a:spLocks noGrp="1"/>
          </p:cNvSpPr>
          <p:nvPr>
            <p:ph type="pic" sz="half" idx="15"/>
          </p:nvPr>
        </p:nvSpPr>
        <p:spPr>
          <a:xfrm>
            <a:off x="669727" y="625078"/>
            <a:ext cx="3750469" cy="5607844"/>
          </a:xfrm>
          <a:prstGeom prst="rect">
            <a:avLst/>
          </a:prstGeom>
        </p:spPr>
        <p:txBody>
          <a:bodyPr lIns="76514" tIns="38256" rIns="76514" bIns="38256"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39319214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892971" y="4473776"/>
            <a:ext cx="7358062" cy="316681"/>
          </a:xfrm>
          <a:prstGeom prst="rect">
            <a:avLst/>
          </a:prstGeom>
        </p:spPr>
        <p:txBody>
          <a:bodyPr anchor="t">
            <a:spAutoFit/>
          </a:bodyPr>
          <a:lstStyle>
            <a:lvl1pPr marL="0" indent="0" algn="ctr">
              <a:spcBef>
                <a:spcPts val="0"/>
              </a:spcBef>
              <a:buSzTx/>
              <a:buNone/>
              <a:defRPr sz="1500"/>
            </a:lvl1pPr>
          </a:lstStyle>
          <a:p>
            <a:r>
              <a:t>–Johnny Appleseed</a:t>
            </a:r>
          </a:p>
        </p:txBody>
      </p:sp>
      <p:sp>
        <p:nvSpPr>
          <p:cNvPr id="94" name="Shape 94"/>
          <p:cNvSpPr>
            <a:spLocks noGrp="1"/>
          </p:cNvSpPr>
          <p:nvPr>
            <p:ph type="body" sz="quarter" idx="14"/>
          </p:nvPr>
        </p:nvSpPr>
        <p:spPr>
          <a:xfrm>
            <a:off x="892971" y="3013824"/>
            <a:ext cx="7358062" cy="455308"/>
          </a:xfrm>
          <a:prstGeom prst="rect">
            <a:avLst/>
          </a:prstGeom>
        </p:spPr>
        <p:txBody>
          <a:bodyPr>
            <a:spAutoFit/>
          </a:bodyPr>
          <a:lstStyle>
            <a:lvl1pPr marL="0" indent="0" algn="ctr">
              <a:spcBef>
                <a:spcPts val="0"/>
              </a:spcBef>
              <a:buSzTx/>
              <a:buNone/>
              <a:defRPr sz="2401"/>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26279758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17" name="image3.png" descr="stsw_logo_rgb.png"/>
          <p:cNvPicPr>
            <a:picLocks noChangeAspect="1"/>
          </p:cNvPicPr>
          <p:nvPr/>
        </p:nvPicPr>
        <p:blipFill>
          <a:blip r:embed="rId3"/>
          <a:stretch>
            <a:fillRect/>
          </a:stretch>
        </p:blipFill>
        <p:spPr>
          <a:xfrm>
            <a:off x="7627799" y="5212577"/>
            <a:ext cx="1298158" cy="641901"/>
          </a:xfrm>
          <a:prstGeom prst="rect">
            <a:avLst/>
          </a:prstGeom>
          <a:ln w="12700">
            <a:miter lim="400000"/>
          </a:ln>
        </p:spPr>
      </p:pic>
      <p:sp>
        <p:nvSpPr>
          <p:cNvPr id="118" name="Shape 118"/>
          <p:cNvSpPr>
            <a:spLocks noGrp="1"/>
          </p:cNvSpPr>
          <p:nvPr>
            <p:ph type="body" idx="1"/>
          </p:nvPr>
        </p:nvSpPr>
        <p:spPr>
          <a:xfrm>
            <a:off x="536724" y="1867244"/>
            <a:ext cx="7975094" cy="4136188"/>
          </a:xfrm>
          <a:prstGeom prst="rect">
            <a:avLst/>
          </a:prstGeom>
        </p:spPr>
        <p:txBody>
          <a:bodyPr lIns="40850" tIns="40850" rIns="40850" bIns="40850" anchor="t"/>
          <a:lstStyle>
            <a:lvl1pPr marL="194756" indent="-194756" defTabSz="816380">
              <a:spcBef>
                <a:spcPts val="1757"/>
              </a:spcBef>
              <a:buClr>
                <a:srgbClr val="0FA0E4"/>
              </a:buClr>
              <a:buSzPct val="80000"/>
              <a:buFont typeface="Wingdings"/>
              <a:buChar char="▪"/>
              <a:defRPr sz="2401">
                <a:solidFill>
                  <a:srgbClr val="002045"/>
                </a:solidFill>
                <a:latin typeface="Arial"/>
                <a:ea typeface="Arial"/>
                <a:cs typeface="Arial"/>
                <a:sym typeface="Arial"/>
              </a:defRPr>
            </a:lvl1pPr>
            <a:lvl2pPr marL="416161" indent="-272658" defTabSz="816380">
              <a:spcBef>
                <a:spcPts val="1757"/>
              </a:spcBef>
              <a:buClr>
                <a:srgbClr val="0FA0E4"/>
              </a:buClr>
              <a:buSzPct val="70000"/>
              <a:buFont typeface="Wingdings"/>
              <a:buChar char="▪"/>
              <a:defRPr sz="2401">
                <a:solidFill>
                  <a:srgbClr val="002045"/>
                </a:solidFill>
                <a:latin typeface="Arial"/>
                <a:ea typeface="Arial"/>
                <a:cs typeface="Arial"/>
                <a:sym typeface="Arial"/>
              </a:defRPr>
            </a:lvl2pPr>
            <a:lvl3pPr marL="559665" indent="-272657" defTabSz="816380">
              <a:spcBef>
                <a:spcPts val="1757"/>
              </a:spcBef>
              <a:buClr>
                <a:srgbClr val="0FA0E4"/>
              </a:buClr>
              <a:buSzPct val="70000"/>
              <a:buFont typeface="Wingdings"/>
              <a:buChar char="▪"/>
              <a:defRPr sz="2401">
                <a:solidFill>
                  <a:srgbClr val="002045"/>
                </a:solidFill>
                <a:latin typeface="Arial"/>
                <a:ea typeface="Arial"/>
                <a:cs typeface="Arial"/>
                <a:sym typeface="Arial"/>
              </a:defRPr>
            </a:lvl3pPr>
            <a:lvl4pPr marL="703170" indent="-272657" defTabSz="816380">
              <a:spcBef>
                <a:spcPts val="1757"/>
              </a:spcBef>
              <a:buClr>
                <a:srgbClr val="0FA0E4"/>
              </a:buClr>
              <a:buSzPct val="70000"/>
              <a:buFont typeface="Wingdings"/>
              <a:buChar char="▪"/>
              <a:defRPr sz="2401">
                <a:solidFill>
                  <a:srgbClr val="002045"/>
                </a:solidFill>
                <a:latin typeface="Arial"/>
                <a:ea typeface="Arial"/>
                <a:cs typeface="Arial"/>
                <a:sym typeface="Arial"/>
              </a:defRPr>
            </a:lvl4pPr>
            <a:lvl5pPr marL="846673" indent="-272657" defTabSz="816380">
              <a:spcBef>
                <a:spcPts val="1757"/>
              </a:spcBef>
              <a:buClr>
                <a:srgbClr val="0FA0E4"/>
              </a:buClr>
              <a:buSzPct val="70000"/>
              <a:buFont typeface="Wingdings"/>
              <a:buChar char="▪"/>
              <a:defRPr sz="2401">
                <a:solidFill>
                  <a:srgbClr val="002045"/>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19" name="Shape 119"/>
          <p:cNvSpPr>
            <a:spLocks noGrp="1"/>
          </p:cNvSpPr>
          <p:nvPr>
            <p:ph type="title"/>
          </p:nvPr>
        </p:nvSpPr>
        <p:spPr>
          <a:xfrm>
            <a:off x="289262" y="854569"/>
            <a:ext cx="8747940" cy="873575"/>
          </a:xfrm>
          <a:prstGeom prst="rect">
            <a:avLst/>
          </a:prstGeom>
        </p:spPr>
        <p:txBody>
          <a:bodyPr lIns="40850" tIns="40850" rIns="40850" bIns="40850">
            <a:noAutofit/>
          </a:bodyPr>
          <a:lstStyle>
            <a:lvl1pPr defTabSz="816380">
              <a:defRPr sz="4276">
                <a:solidFill>
                  <a:srgbClr val="0A468C"/>
                </a:solidFill>
                <a:latin typeface="Arial"/>
                <a:ea typeface="Arial"/>
                <a:cs typeface="Arial"/>
                <a:sym typeface="Arial"/>
              </a:defRPr>
            </a:lvl1pPr>
          </a:lstStyle>
          <a:p>
            <a:r>
              <a:t>Title Text</a:t>
            </a:r>
          </a:p>
        </p:txBody>
      </p:sp>
      <p:sp>
        <p:nvSpPr>
          <p:cNvPr id="120" name="Shape 120"/>
          <p:cNvSpPr>
            <a:spLocks noGrp="1"/>
          </p:cNvSpPr>
          <p:nvPr>
            <p:ph type="sldNum" sz="quarter" idx="2"/>
          </p:nvPr>
        </p:nvSpPr>
        <p:spPr>
          <a:xfrm>
            <a:off x="190110" y="5651272"/>
            <a:ext cx="1551333" cy="255622"/>
          </a:xfrm>
          <a:prstGeom prst="rect">
            <a:avLst/>
          </a:prstGeom>
        </p:spPr>
        <p:txBody>
          <a:bodyPr wrap="square" lIns="40850" tIns="40850" rIns="40850" bIns="40850" anchor="ctr"/>
          <a:lstStyle>
            <a:lvl1pPr algn="l" defTabSz="408190">
              <a:defRPr>
                <a:solidFill>
                  <a:srgbClr val="888888"/>
                </a:solid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179946109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27" name="image3.png" descr="stsw_logo_rgb.png"/>
          <p:cNvPicPr>
            <a:picLocks noChangeAspect="1"/>
          </p:cNvPicPr>
          <p:nvPr/>
        </p:nvPicPr>
        <p:blipFill>
          <a:blip r:embed="rId3"/>
          <a:stretch>
            <a:fillRect/>
          </a:stretch>
        </p:blipFill>
        <p:spPr>
          <a:xfrm>
            <a:off x="7627799" y="5212577"/>
            <a:ext cx="1298158" cy="641901"/>
          </a:xfrm>
          <a:prstGeom prst="rect">
            <a:avLst/>
          </a:prstGeom>
          <a:ln w="12700">
            <a:miter lim="400000"/>
          </a:ln>
        </p:spPr>
      </p:pic>
      <p:sp>
        <p:nvSpPr>
          <p:cNvPr id="128" name="Shape 128"/>
          <p:cNvSpPr>
            <a:spLocks noGrp="1"/>
          </p:cNvSpPr>
          <p:nvPr>
            <p:ph type="title"/>
          </p:nvPr>
        </p:nvSpPr>
        <p:spPr>
          <a:xfrm>
            <a:off x="417840" y="1794929"/>
            <a:ext cx="8313884" cy="1920120"/>
          </a:xfrm>
          <a:prstGeom prst="rect">
            <a:avLst/>
          </a:prstGeom>
        </p:spPr>
        <p:txBody>
          <a:bodyPr lIns="40850" tIns="40850" rIns="40850" bIns="40850">
            <a:noAutofit/>
          </a:bodyPr>
          <a:lstStyle>
            <a:lvl1pPr defTabSz="816380">
              <a:defRPr sz="4276">
                <a:solidFill>
                  <a:srgbClr val="0A468C"/>
                </a:solidFill>
                <a:latin typeface="Arial"/>
                <a:ea typeface="Arial"/>
                <a:cs typeface="Arial"/>
                <a:sym typeface="Arial"/>
              </a:defRPr>
            </a:lvl1pPr>
          </a:lstStyle>
          <a:p>
            <a:r>
              <a:t>Title Text</a:t>
            </a:r>
          </a:p>
        </p:txBody>
      </p:sp>
      <p:sp>
        <p:nvSpPr>
          <p:cNvPr id="129" name="Shape 129"/>
          <p:cNvSpPr>
            <a:spLocks noGrp="1"/>
          </p:cNvSpPr>
          <p:nvPr>
            <p:ph type="body" sz="half" idx="1"/>
          </p:nvPr>
        </p:nvSpPr>
        <p:spPr>
          <a:xfrm>
            <a:off x="417840" y="3715050"/>
            <a:ext cx="8313884" cy="1852583"/>
          </a:xfrm>
          <a:prstGeom prst="rect">
            <a:avLst/>
          </a:prstGeom>
        </p:spPr>
        <p:txBody>
          <a:bodyPr lIns="40850" tIns="40850" rIns="40850" bIns="40850" anchor="t"/>
          <a:lstStyle>
            <a:lvl1pPr marL="0" indent="0" algn="ctr" defTabSz="816380">
              <a:spcBef>
                <a:spcPts val="251"/>
              </a:spcBef>
              <a:buSzTx/>
              <a:buNone/>
              <a:defRPr sz="2401" i="1">
                <a:solidFill>
                  <a:srgbClr val="0FA0E4"/>
                </a:solidFill>
                <a:latin typeface="Arial"/>
                <a:ea typeface="Arial"/>
                <a:cs typeface="Arial"/>
                <a:sym typeface="Arial"/>
              </a:defRPr>
            </a:lvl1pPr>
            <a:lvl2pPr marL="0" indent="287009" algn="ctr" defTabSz="816380">
              <a:spcBef>
                <a:spcPts val="251"/>
              </a:spcBef>
              <a:buSzTx/>
              <a:buNone/>
              <a:defRPr sz="2401" i="1">
                <a:solidFill>
                  <a:srgbClr val="0FA0E4"/>
                </a:solidFill>
                <a:latin typeface="Arial"/>
                <a:ea typeface="Arial"/>
                <a:cs typeface="Arial"/>
                <a:sym typeface="Arial"/>
              </a:defRPr>
            </a:lvl2pPr>
            <a:lvl3pPr marL="0" indent="574016" algn="ctr" defTabSz="816380">
              <a:spcBef>
                <a:spcPts val="251"/>
              </a:spcBef>
              <a:buSzTx/>
              <a:buNone/>
              <a:defRPr sz="2401" i="1">
                <a:solidFill>
                  <a:srgbClr val="0FA0E4"/>
                </a:solidFill>
                <a:latin typeface="Arial"/>
                <a:ea typeface="Arial"/>
                <a:cs typeface="Arial"/>
                <a:sym typeface="Arial"/>
              </a:defRPr>
            </a:lvl3pPr>
            <a:lvl4pPr marL="0" indent="861024" algn="ctr" defTabSz="816380">
              <a:spcBef>
                <a:spcPts val="251"/>
              </a:spcBef>
              <a:buSzTx/>
              <a:buNone/>
              <a:defRPr sz="2401" i="1">
                <a:solidFill>
                  <a:srgbClr val="0FA0E4"/>
                </a:solidFill>
                <a:latin typeface="Arial"/>
                <a:ea typeface="Arial"/>
                <a:cs typeface="Arial"/>
                <a:sym typeface="Arial"/>
              </a:defRPr>
            </a:lvl4pPr>
            <a:lvl5pPr marL="0" indent="1148033" algn="ctr" defTabSz="816380">
              <a:spcBef>
                <a:spcPts val="251"/>
              </a:spcBef>
              <a:buSzTx/>
              <a:buNone/>
              <a:defRPr sz="2401" i="1">
                <a:solidFill>
                  <a:srgbClr val="0FA0E4"/>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30" name="Shape 130"/>
          <p:cNvSpPr>
            <a:spLocks noGrp="1"/>
          </p:cNvSpPr>
          <p:nvPr>
            <p:ph type="sldNum" sz="quarter" idx="2"/>
          </p:nvPr>
        </p:nvSpPr>
        <p:spPr>
          <a:xfrm>
            <a:off x="190110" y="5651272"/>
            <a:ext cx="1551333" cy="255622"/>
          </a:xfrm>
          <a:prstGeom prst="rect">
            <a:avLst/>
          </a:prstGeom>
        </p:spPr>
        <p:txBody>
          <a:bodyPr wrap="square" lIns="40850" tIns="40850" rIns="40850" bIns="40850" anchor="ctr"/>
          <a:lstStyle>
            <a:lvl1pPr algn="l" defTabSz="408190">
              <a:defRPr>
                <a:solidFill>
                  <a:srgbClr val="888888"/>
                </a:solid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197914457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2"/>
          <p:cNvSpPr>
            <a:spLocks noGrp="1"/>
          </p:cNvSpPr>
          <p:nvPr>
            <p:ph idx="1"/>
          </p:nvPr>
        </p:nvSpPr>
        <p:spPr>
          <a:xfrm>
            <a:off x="536305" y="1348830"/>
            <a:ext cx="7968862" cy="4405247"/>
          </a:xfrm>
          <a:prstGeom prst="rect">
            <a:avLst/>
          </a:prstGeom>
        </p:spPr>
        <p:txBody>
          <a:bodyPr vert="horz" lIns="91420" tIns="45709" rIns="91420" bIns="4570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itle Placeholder 1"/>
          <p:cNvSpPr>
            <a:spLocks noGrp="1"/>
          </p:cNvSpPr>
          <p:nvPr>
            <p:ph type="title"/>
          </p:nvPr>
        </p:nvSpPr>
        <p:spPr>
          <a:xfrm>
            <a:off x="289037" y="156310"/>
            <a:ext cx="8741103" cy="850932"/>
          </a:xfrm>
          <a:prstGeom prst="rect">
            <a:avLst/>
          </a:prstGeom>
        </p:spPr>
        <p:txBody>
          <a:bodyPr vert="horz" lIns="91420" tIns="45709" rIns="91420" bIns="45709" rtlCol="0" anchor="ctr" anchorCtr="0">
            <a:noAutofit/>
          </a:bodyPr>
          <a:lstStyle/>
          <a:p>
            <a:r>
              <a:rPr lang="en-US" dirty="0"/>
              <a:t>Click to edit Master title style</a:t>
            </a:r>
            <a:endParaRPr dirty="0"/>
          </a:p>
        </p:txBody>
      </p:sp>
      <p:sp>
        <p:nvSpPr>
          <p:cNvPr id="6" name="Slide Number Placeholder 5"/>
          <p:cNvSpPr>
            <a:spLocks noGrp="1"/>
          </p:cNvSpPr>
          <p:nvPr>
            <p:ph type="sldNum" sz="quarter" idx="4"/>
          </p:nvPr>
        </p:nvSpPr>
        <p:spPr>
          <a:xfrm>
            <a:off x="7297463" y="6376619"/>
            <a:ext cx="1550120" cy="365125"/>
          </a:xfrm>
          <a:prstGeom prst="rect">
            <a:avLst/>
          </a:prstGeom>
        </p:spPr>
        <p:txBody>
          <a:bodyPr vert="horz" lIns="91420" tIns="45709" rIns="91420" bIns="45709" rtlCol="0" anchor="ctr"/>
          <a:lstStyle>
            <a:lvl1pPr algn="r">
              <a:defRPr sz="1050">
                <a:solidFill>
                  <a:schemeClr val="tx1">
                    <a:tint val="75000"/>
                  </a:schemeClr>
                </a:solidFill>
                <a:latin typeface="Arial"/>
              </a:defRPr>
            </a:lvl1pPr>
          </a:lstStyle>
          <a:p>
            <a:fld id="{AFEF8753-48E3-DC43-B5AB-733E5321FD2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p:ph sz="quarter" idx="16"/>
          </p:nvPr>
        </p:nvSpPr>
        <p:spPr>
          <a:xfrm>
            <a:off x="341711" y="1636776"/>
            <a:ext cx="4135040" cy="4418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17"/>
          </p:nvPr>
        </p:nvSpPr>
        <p:spPr>
          <a:xfrm>
            <a:off x="4661298" y="1638301"/>
            <a:ext cx="4134950" cy="4418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6"/>
          <p:cNvSpPr>
            <a:spLocks noGrp="1"/>
          </p:cNvSpPr>
          <p:nvPr>
            <p:ph type="body" sz="quarter" idx="18"/>
          </p:nvPr>
        </p:nvSpPr>
        <p:spPr>
          <a:xfrm>
            <a:off x="346076" y="6054789"/>
            <a:ext cx="6283324" cy="477537"/>
          </a:xfrm>
        </p:spPr>
        <p:txBody>
          <a:bodyPr anchor="b" anchorCtr="0"/>
          <a:lstStyle>
            <a:lvl1pPr>
              <a:spcAft>
                <a:spcPts val="0"/>
              </a:spcAft>
              <a:defRPr sz="675"/>
            </a:lvl1pPr>
            <a:lvl2pPr marL="0" indent="0">
              <a:spcAft>
                <a:spcPts val="0"/>
              </a:spcAft>
              <a:buNone/>
              <a:defRPr sz="675"/>
            </a:lvl2pPr>
            <a:lvl3pPr marL="0" indent="0">
              <a:spcAft>
                <a:spcPts val="0"/>
              </a:spcAft>
              <a:buNone/>
              <a:defRPr sz="675"/>
            </a:lvl3pPr>
            <a:lvl4pPr marL="0" indent="0">
              <a:spcAft>
                <a:spcPts val="0"/>
              </a:spcAft>
              <a:buNone/>
              <a:defRPr sz="675"/>
            </a:lvl4pPr>
            <a:lvl5pPr marL="0" indent="0">
              <a:spcAft>
                <a:spcPts val="0"/>
              </a:spcAft>
              <a:buNone/>
              <a:defRPr sz="675"/>
            </a:lvl5pPr>
            <a:lvl6pPr marL="0" indent="0">
              <a:spcAft>
                <a:spcPts val="0"/>
              </a:spcAft>
              <a:buNone/>
              <a:defRPr sz="675"/>
            </a:lvl6pPr>
            <a:lvl7pPr marL="0" indent="0">
              <a:spcAft>
                <a:spcPts val="0"/>
              </a:spcAft>
              <a:buNone/>
              <a:defRPr sz="675"/>
            </a:lvl7pPr>
            <a:lvl8pPr marL="0" indent="0">
              <a:spcAft>
                <a:spcPts val="0"/>
              </a:spcAft>
              <a:buNone/>
              <a:defRPr sz="675"/>
            </a:lvl8pPr>
            <a:lvl9pPr marL="0" indent="0">
              <a:spcAft>
                <a:spcPts val="0"/>
              </a:spcAft>
              <a:buNone/>
              <a:defRPr sz="675"/>
            </a:lvl9pPr>
          </a:lstStyle>
          <a:p>
            <a:pPr lvl="0"/>
            <a:r>
              <a:rPr lang="en-US"/>
              <a:t>Click to edit Master text styles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2881" y="6203505"/>
            <a:ext cx="1170435" cy="347473"/>
          </a:xfrm>
          <a:prstGeom prst="rect">
            <a:avLst/>
          </a:prstGeom>
        </p:spPr>
      </p:pic>
      <p:sp>
        <p:nvSpPr>
          <p:cNvPr id="10" name="Slide Number Placeholder 5"/>
          <p:cNvSpPr>
            <a:spLocks noGrp="1"/>
          </p:cNvSpPr>
          <p:nvPr>
            <p:ph type="sldNum" sz="quarter" idx="4"/>
          </p:nvPr>
        </p:nvSpPr>
        <p:spPr>
          <a:xfrm>
            <a:off x="4290307" y="6306988"/>
            <a:ext cx="575607" cy="457199"/>
          </a:xfrm>
          <a:prstGeom prst="rect">
            <a:avLst/>
          </a:prstGeom>
        </p:spPr>
        <p:txBody>
          <a:bodyPr vert="horz" lIns="0" tIns="0" rIns="0" bIns="0" rtlCol="0" anchor="b" anchorCtr="0"/>
          <a:lstStyle>
            <a:lvl1pPr algn="ctr">
              <a:defRPr sz="675">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4" name="Footer Placeholder 3"/>
          <p:cNvSpPr>
            <a:spLocks noGrp="1"/>
          </p:cNvSpPr>
          <p:nvPr>
            <p:ph type="ftr" sz="quarter" idx="3"/>
          </p:nvPr>
        </p:nvSpPr>
        <p:spPr>
          <a:xfrm>
            <a:off x="277416" y="6630120"/>
            <a:ext cx="3086100" cy="162643"/>
          </a:xfrm>
          <a:prstGeom prst="rect">
            <a:avLst/>
          </a:prstGeom>
        </p:spPr>
        <p:txBody>
          <a:bodyPr vert="horz" lIns="91440" tIns="45720" rIns="91440" bIns="45720" rtlCol="0" anchor="ctr"/>
          <a:lstStyle>
            <a:lvl1pPr algn="l">
              <a:defRPr sz="600">
                <a:solidFill>
                  <a:schemeClr val="tx1"/>
                </a:solidFill>
              </a:defRPr>
            </a:lvl1pPr>
          </a:lstStyle>
          <a:p>
            <a:r>
              <a:rPr lang="en-US" dirty="0"/>
              <a:t>Set footer with Insert &gt; Header &amp; Footer</a:t>
            </a:r>
          </a:p>
        </p:txBody>
      </p:sp>
    </p:spTree>
    <p:extLst>
      <p:ext uri="{BB962C8B-B14F-4D97-AF65-F5344CB8AC3E}">
        <p14:creationId xmlns:p14="http://schemas.microsoft.com/office/powerpoint/2010/main" val="1533032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892971" y="1151931"/>
            <a:ext cx="7358062" cy="2321719"/>
          </a:xfrm>
          <a:prstGeom prst="rect">
            <a:avLst/>
          </a:prstGeom>
        </p:spPr>
        <p:txBody>
          <a:bodyPr anchor="b"/>
          <a:lstStyle/>
          <a:p>
            <a:r>
              <a:t>Title Text</a:t>
            </a:r>
          </a:p>
        </p:txBody>
      </p:sp>
      <p:sp>
        <p:nvSpPr>
          <p:cNvPr id="12" name="Shape 12"/>
          <p:cNvSpPr>
            <a:spLocks noGrp="1"/>
          </p:cNvSpPr>
          <p:nvPr>
            <p:ph type="body" sz="quarter" idx="1"/>
          </p:nvPr>
        </p:nvSpPr>
        <p:spPr>
          <a:xfrm>
            <a:off x="892971" y="3536156"/>
            <a:ext cx="7358062" cy="794742"/>
          </a:xfrm>
          <a:prstGeom prst="rect">
            <a:avLst/>
          </a:prstGeom>
        </p:spPr>
        <p:txBody>
          <a:bodyPr anchor="t"/>
          <a:lstStyle>
            <a:lvl1pPr marL="0" indent="0" algn="ctr">
              <a:spcBef>
                <a:spcPts val="0"/>
              </a:spcBef>
              <a:buSzTx/>
              <a:buNone/>
              <a:defRPr sz="2026"/>
            </a:lvl1pPr>
            <a:lvl2pPr marL="0" indent="143504" algn="ctr">
              <a:spcBef>
                <a:spcPts val="0"/>
              </a:spcBef>
              <a:buSzTx/>
              <a:buNone/>
              <a:defRPr sz="2026"/>
            </a:lvl2pPr>
            <a:lvl3pPr marL="0" indent="287009" algn="ctr">
              <a:spcBef>
                <a:spcPts val="0"/>
              </a:spcBef>
              <a:buSzTx/>
              <a:buNone/>
              <a:defRPr sz="2026"/>
            </a:lvl3pPr>
            <a:lvl4pPr marL="0" indent="430513" algn="ctr">
              <a:spcBef>
                <a:spcPts val="0"/>
              </a:spcBef>
              <a:buSzTx/>
              <a:buNone/>
              <a:defRPr sz="2026"/>
            </a:lvl4pPr>
            <a:lvl5pPr marL="0" indent="574016" algn="ctr">
              <a:spcBef>
                <a:spcPts val="0"/>
              </a:spcBef>
              <a:buSzTx/>
              <a:buNone/>
              <a:defRPr sz="2026"/>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65397958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129606" y="446485"/>
            <a:ext cx="6875859" cy="4161234"/>
          </a:xfrm>
          <a:prstGeom prst="rect">
            <a:avLst/>
          </a:prstGeom>
        </p:spPr>
        <p:txBody>
          <a:bodyPr lIns="76514" tIns="38256" rIns="76514" bIns="38256" anchor="t">
            <a:noAutofit/>
          </a:bodyPr>
          <a:lstStyle/>
          <a:p>
            <a:endParaRPr/>
          </a:p>
        </p:txBody>
      </p:sp>
      <p:sp>
        <p:nvSpPr>
          <p:cNvPr id="21" name="Shape 21"/>
          <p:cNvSpPr>
            <a:spLocks noGrp="1"/>
          </p:cNvSpPr>
          <p:nvPr>
            <p:ph type="title"/>
          </p:nvPr>
        </p:nvSpPr>
        <p:spPr>
          <a:xfrm>
            <a:off x="892971" y="4723806"/>
            <a:ext cx="7358062" cy="1000125"/>
          </a:xfrm>
          <a:prstGeom prst="rect">
            <a:avLst/>
          </a:prstGeom>
        </p:spPr>
        <p:txBody>
          <a:bodyPr anchor="b"/>
          <a:lstStyle/>
          <a:p>
            <a:r>
              <a:t>Title Text</a:t>
            </a:r>
          </a:p>
        </p:txBody>
      </p:sp>
      <p:sp>
        <p:nvSpPr>
          <p:cNvPr id="22" name="Shape 22"/>
          <p:cNvSpPr>
            <a:spLocks noGrp="1"/>
          </p:cNvSpPr>
          <p:nvPr>
            <p:ph type="body" sz="quarter" idx="1"/>
          </p:nvPr>
        </p:nvSpPr>
        <p:spPr>
          <a:xfrm>
            <a:off x="892971" y="5759649"/>
            <a:ext cx="7358062" cy="794742"/>
          </a:xfrm>
          <a:prstGeom prst="rect">
            <a:avLst/>
          </a:prstGeom>
        </p:spPr>
        <p:txBody>
          <a:bodyPr anchor="t"/>
          <a:lstStyle>
            <a:lvl1pPr marL="0" indent="0" algn="ctr">
              <a:spcBef>
                <a:spcPts val="0"/>
              </a:spcBef>
              <a:buSzTx/>
              <a:buNone/>
              <a:defRPr sz="2026"/>
            </a:lvl1pPr>
            <a:lvl2pPr marL="0" indent="143504" algn="ctr">
              <a:spcBef>
                <a:spcPts val="0"/>
              </a:spcBef>
              <a:buSzTx/>
              <a:buNone/>
              <a:defRPr sz="2026"/>
            </a:lvl2pPr>
            <a:lvl3pPr marL="0" indent="287009" algn="ctr">
              <a:spcBef>
                <a:spcPts val="0"/>
              </a:spcBef>
              <a:buSzTx/>
              <a:buNone/>
              <a:defRPr sz="2026"/>
            </a:lvl3pPr>
            <a:lvl4pPr marL="0" indent="430513" algn="ctr">
              <a:spcBef>
                <a:spcPts val="0"/>
              </a:spcBef>
              <a:buSzTx/>
              <a:buNone/>
              <a:defRPr sz="2026"/>
            </a:lvl4pPr>
            <a:lvl5pPr marL="0" indent="574016" algn="ctr">
              <a:spcBef>
                <a:spcPts val="0"/>
              </a:spcBef>
              <a:buSzTx/>
              <a:buNone/>
              <a:defRPr sz="2026"/>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4446941" y="6500815"/>
            <a:ext cx="262179" cy="258973"/>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56605088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892971" y="2268142"/>
            <a:ext cx="7358062" cy="2321719"/>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6717570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4723807" y="446484"/>
            <a:ext cx="3750469" cy="5786438"/>
          </a:xfrm>
          <a:prstGeom prst="rect">
            <a:avLst/>
          </a:prstGeom>
        </p:spPr>
        <p:txBody>
          <a:bodyPr lIns="76514" tIns="38256" rIns="76514" bIns="38256" anchor="t">
            <a:noAutofit/>
          </a:bodyPr>
          <a:lstStyle/>
          <a:p>
            <a:endParaRPr/>
          </a:p>
        </p:txBody>
      </p:sp>
      <p:sp>
        <p:nvSpPr>
          <p:cNvPr id="39" name="Shape 39"/>
          <p:cNvSpPr>
            <a:spLocks noGrp="1"/>
          </p:cNvSpPr>
          <p:nvPr>
            <p:ph type="title"/>
          </p:nvPr>
        </p:nvSpPr>
        <p:spPr>
          <a:xfrm>
            <a:off x="669727" y="446484"/>
            <a:ext cx="3750469" cy="2803922"/>
          </a:xfrm>
          <a:prstGeom prst="rect">
            <a:avLst/>
          </a:prstGeom>
        </p:spPr>
        <p:txBody>
          <a:bodyPr anchor="b"/>
          <a:lstStyle>
            <a:lvl1pPr>
              <a:defRPr sz="3751"/>
            </a:lvl1pPr>
          </a:lstStyle>
          <a:p>
            <a:r>
              <a:t>Title Text</a:t>
            </a:r>
          </a:p>
        </p:txBody>
      </p:sp>
      <p:sp>
        <p:nvSpPr>
          <p:cNvPr id="40" name="Shape 40"/>
          <p:cNvSpPr>
            <a:spLocks noGrp="1"/>
          </p:cNvSpPr>
          <p:nvPr>
            <p:ph type="body" sz="quarter" idx="1"/>
          </p:nvPr>
        </p:nvSpPr>
        <p:spPr>
          <a:xfrm>
            <a:off x="669727" y="3348635"/>
            <a:ext cx="3750469" cy="2884289"/>
          </a:xfrm>
          <a:prstGeom prst="rect">
            <a:avLst/>
          </a:prstGeom>
        </p:spPr>
        <p:txBody>
          <a:bodyPr anchor="t"/>
          <a:lstStyle>
            <a:lvl1pPr marL="0" indent="0" algn="ctr">
              <a:spcBef>
                <a:spcPts val="0"/>
              </a:spcBef>
              <a:buSzTx/>
              <a:buNone/>
              <a:defRPr sz="2026"/>
            </a:lvl1pPr>
            <a:lvl2pPr marL="0" indent="143504" algn="ctr">
              <a:spcBef>
                <a:spcPts val="0"/>
              </a:spcBef>
              <a:buSzTx/>
              <a:buNone/>
              <a:defRPr sz="2026"/>
            </a:lvl2pPr>
            <a:lvl3pPr marL="0" indent="287009" algn="ctr">
              <a:spcBef>
                <a:spcPts val="0"/>
              </a:spcBef>
              <a:buSzTx/>
              <a:buNone/>
              <a:defRPr sz="2026"/>
            </a:lvl3pPr>
            <a:lvl4pPr marL="0" indent="430513" algn="ctr">
              <a:spcBef>
                <a:spcPts val="0"/>
              </a:spcBef>
              <a:buSzTx/>
              <a:buNone/>
              <a:defRPr sz="2026"/>
            </a:lvl4pPr>
            <a:lvl5pPr marL="0" indent="574016" algn="ctr">
              <a:spcBef>
                <a:spcPts val="0"/>
              </a:spcBef>
              <a:buSzTx/>
              <a:buNone/>
              <a:defRPr sz="2026"/>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65530320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69279441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671440019"/>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9037" y="156310"/>
            <a:ext cx="8741103" cy="850932"/>
          </a:xfrm>
          <a:prstGeom prst="rect">
            <a:avLst/>
          </a:prstGeom>
        </p:spPr>
        <p:txBody>
          <a:bodyPr vert="horz" lIns="91420" tIns="45709" rIns="91420" bIns="45709" rtlCol="0" anchor="ctr" anchorCtr="0">
            <a:noAutofit/>
          </a:bodyPr>
          <a:lstStyle/>
          <a:p>
            <a:r>
              <a:rPr lang="en-US" dirty="0"/>
              <a:t>Click to edit Master title style</a:t>
            </a:r>
            <a:endParaRPr dirty="0"/>
          </a:p>
        </p:txBody>
      </p:sp>
      <p:sp>
        <p:nvSpPr>
          <p:cNvPr id="3" name="Text Placeholder 2"/>
          <p:cNvSpPr>
            <a:spLocks noGrp="1"/>
          </p:cNvSpPr>
          <p:nvPr>
            <p:ph type="body" idx="1"/>
          </p:nvPr>
        </p:nvSpPr>
        <p:spPr>
          <a:xfrm>
            <a:off x="542617" y="1348830"/>
            <a:ext cx="8076122" cy="4405247"/>
          </a:xfrm>
          <a:prstGeom prst="rect">
            <a:avLst/>
          </a:prstGeom>
        </p:spPr>
        <p:txBody>
          <a:bodyPr vert="horz" lIns="91420" tIns="45709" rIns="91420" bIns="4570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Slide Number Placeholder 5"/>
          <p:cNvSpPr>
            <a:spLocks noGrp="1"/>
          </p:cNvSpPr>
          <p:nvPr>
            <p:ph type="sldNum" sz="quarter" idx="4"/>
          </p:nvPr>
        </p:nvSpPr>
        <p:spPr>
          <a:xfrm>
            <a:off x="289034" y="6376619"/>
            <a:ext cx="1550120" cy="365125"/>
          </a:xfrm>
          <a:prstGeom prst="rect">
            <a:avLst/>
          </a:prstGeom>
        </p:spPr>
        <p:txBody>
          <a:bodyPr vert="horz" lIns="91420" tIns="45709" rIns="91420" bIns="45709" rtlCol="0" anchor="ctr"/>
          <a:lstStyle>
            <a:lvl1pPr algn="l">
              <a:defRPr sz="1050">
                <a:solidFill>
                  <a:schemeClr val="tx1">
                    <a:tint val="75000"/>
                  </a:schemeClr>
                </a:solidFill>
                <a:latin typeface="Arial"/>
              </a:defRPr>
            </a:lvl1pPr>
          </a:lstStyle>
          <a:p>
            <a:fld id="{AFEF8753-48E3-DC43-B5AB-733E5321FD2E}" type="slidenum">
              <a:rPr lang="en-US" smtClean="0"/>
              <a:pPr/>
              <a:t>‹#›</a:t>
            </a:fld>
            <a:endParaRPr lang="en-US" dirty="0"/>
          </a:p>
        </p:txBody>
      </p:sp>
      <p:pic>
        <p:nvPicPr>
          <p:cNvPr id="4" name="Picture 3" descr="stsw_logo_rgb.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621837" y="5804624"/>
            <a:ext cx="1297142" cy="854976"/>
          </a:xfrm>
          <a:prstGeom prst="rect">
            <a:avLst/>
          </a:prstGeom>
        </p:spPr>
      </p:pic>
    </p:spTree>
  </p:cSld>
  <p:clrMap bg1="lt1" tx1="dk1" bg2="lt2" tx2="dk2" accent1="accent1" accent2="accent2" accent3="accent3" accent4="accent4" accent5="accent5" accent6="accent6" hlink="hlink" folHlink="folHlink"/>
  <p:sldLayoutIdLst>
    <p:sldLayoutId id="2147484103" r:id="rId1"/>
    <p:sldLayoutId id="2147484104" r:id="rId2"/>
    <p:sldLayoutId id="2147484135" r:id="rId3"/>
  </p:sldLayoutIdLst>
  <p:hf sldNum="0" hdr="0" ftr="0" dt="0"/>
  <p:txStyles>
    <p:titleStyle>
      <a:lvl1pPr algn="ctr" defTabSz="685834" rtl="0" eaLnBrk="1" latinLnBrk="0" hangingPunct="1">
        <a:spcBef>
          <a:spcPct val="0"/>
        </a:spcBef>
        <a:buNone/>
        <a:defRPr sz="3601" b="0" i="0" kern="1200">
          <a:solidFill>
            <a:schemeClr val="tx2"/>
          </a:solidFill>
          <a:latin typeface="Arial"/>
          <a:ea typeface="+mj-ea"/>
          <a:cs typeface="Myriad Pro"/>
        </a:defRPr>
      </a:lvl1pPr>
    </p:titleStyle>
    <p:bodyStyle>
      <a:lvl1pPr marL="171459" indent="-171459" algn="l" defTabSz="685834" rtl="0" eaLnBrk="1" latinLnBrk="0" hangingPunct="1">
        <a:spcBef>
          <a:spcPts val="1500"/>
        </a:spcBef>
        <a:buClr>
          <a:schemeClr val="bg2"/>
        </a:buClr>
        <a:buSzPct val="80000"/>
        <a:buFont typeface="Wingdings" charset="2"/>
        <a:buChar char="§"/>
        <a:defRPr sz="2101" b="0" i="0" kern="1200">
          <a:solidFill>
            <a:srgbClr val="002045"/>
          </a:solidFill>
          <a:latin typeface="Arial"/>
          <a:ea typeface="+mn-ea"/>
          <a:cs typeface="Myriad Pro"/>
        </a:defRPr>
      </a:lvl1pPr>
      <a:lvl2pPr marL="342918" indent="-171459" algn="l" defTabSz="685834" rtl="0" eaLnBrk="1" latinLnBrk="0" hangingPunct="1">
        <a:spcBef>
          <a:spcPts val="450"/>
        </a:spcBef>
        <a:buClr>
          <a:schemeClr val="bg2"/>
        </a:buClr>
        <a:buSzPct val="70000"/>
        <a:buFont typeface="Wingdings" charset="2"/>
        <a:buChar char="§"/>
        <a:defRPr sz="1500" b="0" i="0" kern="1200">
          <a:solidFill>
            <a:schemeClr val="tx1"/>
          </a:solidFill>
          <a:latin typeface="Arial"/>
          <a:ea typeface="+mn-ea"/>
          <a:cs typeface="Myriad Pro"/>
        </a:defRPr>
      </a:lvl2pPr>
      <a:lvl3pPr marL="514376" indent="-171459" algn="l" defTabSz="685834" rtl="0" eaLnBrk="1" latinLnBrk="0" hangingPunct="1">
        <a:spcBef>
          <a:spcPts val="450"/>
        </a:spcBef>
        <a:buClr>
          <a:schemeClr val="bg2"/>
        </a:buClr>
        <a:buSzPct val="70000"/>
        <a:buFont typeface="Wingdings" charset="2"/>
        <a:buChar char="§"/>
        <a:defRPr sz="1500" b="0" i="0" kern="1200">
          <a:solidFill>
            <a:schemeClr val="tx1"/>
          </a:solidFill>
          <a:latin typeface="Arial"/>
          <a:ea typeface="+mn-ea"/>
          <a:cs typeface="Myriad Pro"/>
        </a:defRPr>
      </a:lvl3pPr>
      <a:lvl4pPr marL="685834" indent="-171459" algn="l" defTabSz="685834" rtl="0" eaLnBrk="1" latinLnBrk="0" hangingPunct="1">
        <a:spcBef>
          <a:spcPts val="450"/>
        </a:spcBef>
        <a:buClr>
          <a:srgbClr val="002045"/>
        </a:buClr>
        <a:buSzPct val="70000"/>
        <a:buFont typeface="Wingdings" charset="2"/>
        <a:buChar char="§"/>
        <a:defRPr sz="1500" b="0" i="0" kern="1200">
          <a:solidFill>
            <a:schemeClr val="tx1"/>
          </a:solidFill>
          <a:latin typeface="Arial"/>
          <a:ea typeface="+mn-ea"/>
          <a:cs typeface="Myriad Pro"/>
        </a:defRPr>
      </a:lvl4pPr>
      <a:lvl5pPr marL="857293" indent="-171459" algn="l" defTabSz="685834" rtl="0" eaLnBrk="1" latinLnBrk="0" hangingPunct="1">
        <a:spcBef>
          <a:spcPts val="450"/>
        </a:spcBef>
        <a:buClr>
          <a:srgbClr val="002045"/>
        </a:buClr>
        <a:buSzPct val="70000"/>
        <a:buFont typeface="Wingdings" charset="2"/>
        <a:buChar char="§"/>
        <a:defRPr sz="1500" b="0" i="0" kern="1200">
          <a:solidFill>
            <a:schemeClr val="tx1"/>
          </a:solidFill>
          <a:latin typeface="Arial"/>
          <a:ea typeface="+mn-ea"/>
          <a:cs typeface="Myriad Pro"/>
        </a:defRPr>
      </a:lvl5pPr>
      <a:lvl6pPr marL="1886046" indent="-171459" algn="l" defTabSz="68583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63" indent="-171459" algn="l" defTabSz="68583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81" indent="-171459" algn="l" defTabSz="68583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799" indent="-171459" algn="l" defTabSz="68583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a:defPPr>
      <a:lvl1pPr marL="0" algn="l" defTabSz="685834" rtl="0" eaLnBrk="1" latinLnBrk="0" hangingPunct="1">
        <a:defRPr sz="1350" kern="1200">
          <a:solidFill>
            <a:schemeClr val="tx1"/>
          </a:solidFill>
          <a:latin typeface="+mn-lt"/>
          <a:ea typeface="+mn-ea"/>
          <a:cs typeface="+mn-cs"/>
        </a:defRPr>
      </a:lvl1pPr>
      <a:lvl2pPr marL="342918" algn="l" defTabSz="685834" rtl="0" eaLnBrk="1" latinLnBrk="0" hangingPunct="1">
        <a:defRPr sz="1350" kern="1200">
          <a:solidFill>
            <a:schemeClr val="tx1"/>
          </a:solidFill>
          <a:latin typeface="+mn-lt"/>
          <a:ea typeface="+mn-ea"/>
          <a:cs typeface="+mn-cs"/>
        </a:defRPr>
      </a:lvl2pPr>
      <a:lvl3pPr marL="685834" algn="l" defTabSz="685834" rtl="0" eaLnBrk="1" latinLnBrk="0" hangingPunct="1">
        <a:defRPr sz="1350" kern="1200">
          <a:solidFill>
            <a:schemeClr val="tx1"/>
          </a:solidFill>
          <a:latin typeface="+mn-lt"/>
          <a:ea typeface="+mn-ea"/>
          <a:cs typeface="+mn-cs"/>
        </a:defRPr>
      </a:lvl3pPr>
      <a:lvl4pPr marL="1028753" algn="l" defTabSz="685834" rtl="0" eaLnBrk="1" latinLnBrk="0" hangingPunct="1">
        <a:defRPr sz="1350" kern="1200">
          <a:solidFill>
            <a:schemeClr val="tx1"/>
          </a:solidFill>
          <a:latin typeface="+mn-lt"/>
          <a:ea typeface="+mn-ea"/>
          <a:cs typeface="+mn-cs"/>
        </a:defRPr>
      </a:lvl4pPr>
      <a:lvl5pPr marL="1371670" algn="l" defTabSz="685834" rtl="0" eaLnBrk="1" latinLnBrk="0" hangingPunct="1">
        <a:defRPr sz="1350" kern="1200">
          <a:solidFill>
            <a:schemeClr val="tx1"/>
          </a:solidFill>
          <a:latin typeface="+mn-lt"/>
          <a:ea typeface="+mn-ea"/>
          <a:cs typeface="+mn-cs"/>
        </a:defRPr>
      </a:lvl5pPr>
      <a:lvl6pPr marL="1714588" algn="l" defTabSz="685834" rtl="0" eaLnBrk="1" latinLnBrk="0" hangingPunct="1">
        <a:defRPr sz="1350" kern="1200">
          <a:solidFill>
            <a:schemeClr val="tx1"/>
          </a:solidFill>
          <a:latin typeface="+mn-lt"/>
          <a:ea typeface="+mn-ea"/>
          <a:cs typeface="+mn-cs"/>
        </a:defRPr>
      </a:lvl6pPr>
      <a:lvl7pPr marL="2057505" algn="l" defTabSz="685834" rtl="0" eaLnBrk="1" latinLnBrk="0" hangingPunct="1">
        <a:defRPr sz="1350" kern="1200">
          <a:solidFill>
            <a:schemeClr val="tx1"/>
          </a:solidFill>
          <a:latin typeface="+mn-lt"/>
          <a:ea typeface="+mn-ea"/>
          <a:cs typeface="+mn-cs"/>
        </a:defRPr>
      </a:lvl7pPr>
      <a:lvl8pPr marL="2400422" algn="l" defTabSz="685834" rtl="0" eaLnBrk="1" latinLnBrk="0" hangingPunct="1">
        <a:defRPr sz="1350" kern="1200">
          <a:solidFill>
            <a:schemeClr val="tx1"/>
          </a:solidFill>
          <a:latin typeface="+mn-lt"/>
          <a:ea typeface="+mn-ea"/>
          <a:cs typeface="+mn-cs"/>
        </a:defRPr>
      </a:lvl8pPr>
      <a:lvl9pPr marL="2743340" algn="l" defTabSz="685834"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9728" y="312541"/>
            <a:ext cx="7804547" cy="1518047"/>
          </a:xfrm>
          <a:prstGeom prst="rect">
            <a:avLst/>
          </a:prstGeom>
          <a:ln w="12700">
            <a:miter lim="400000"/>
          </a:ln>
          <a:extLst>
            <a:ext uri="{C572A759-6A51-4108-AA02-DFA0A04FC94B}">
              <ma14:wrappingTextBoxFlag xmlns="" xmlns:ma14="http://schemas.microsoft.com/office/mac/drawingml/2011/main" val="1"/>
            </a:ext>
          </a:extLst>
        </p:spPr>
        <p:txBody>
          <a:bodyPr lIns="42509" tIns="42509" rIns="42509" bIns="42509" anchor="ctr">
            <a:normAutofit/>
          </a:bodyPr>
          <a:lstStyle/>
          <a:p>
            <a:r>
              <a:t>Title Text</a:t>
            </a:r>
          </a:p>
        </p:txBody>
      </p:sp>
      <p:sp>
        <p:nvSpPr>
          <p:cNvPr id="3" name="Shape 3"/>
          <p:cNvSpPr>
            <a:spLocks noGrp="1"/>
          </p:cNvSpPr>
          <p:nvPr>
            <p:ph type="body" idx="1"/>
          </p:nvPr>
        </p:nvSpPr>
        <p:spPr>
          <a:xfrm>
            <a:off x="669728" y="1830589"/>
            <a:ext cx="7804547" cy="4420195"/>
          </a:xfrm>
          <a:prstGeom prst="rect">
            <a:avLst/>
          </a:prstGeom>
          <a:ln w="12700">
            <a:miter lim="400000"/>
          </a:ln>
          <a:extLst>
            <a:ext uri="{C572A759-6A51-4108-AA02-DFA0A04FC94B}">
              <ma14:wrappingTextBoxFlag xmlns="" xmlns:ma14="http://schemas.microsoft.com/office/mac/drawingml/2011/main" val="1"/>
            </a:ext>
          </a:extLst>
        </p:spPr>
        <p:txBody>
          <a:bodyPr lIns="42509" tIns="42509" rIns="42509" bIns="42509"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4436446" y="6505280"/>
            <a:ext cx="262179" cy="258973"/>
          </a:xfrm>
          <a:prstGeom prst="rect">
            <a:avLst/>
          </a:prstGeom>
          <a:ln w="12700">
            <a:miter lim="400000"/>
          </a:ln>
        </p:spPr>
        <p:txBody>
          <a:bodyPr wrap="none" lIns="42509" tIns="42509" rIns="42509" bIns="42509">
            <a:spAutoFit/>
          </a:bodyPr>
          <a:lstStyle>
            <a:lvl1pPr>
              <a:defRPr sz="1125"/>
            </a:lvl1pPr>
          </a:lstStyle>
          <a:p>
            <a:pPr algn="ctr" defTabSz="366733" hangingPunct="0"/>
            <a:fld id="{86CB4B4D-7CA3-9044-876B-883B54F8677D}" type="slidenum">
              <a:rPr lang="en-US" kern="0" smtClean="0">
                <a:solidFill>
                  <a:srgbClr val="000000"/>
                </a:solidFill>
                <a:sym typeface="Helvetica Light"/>
              </a:rPr>
              <a:pPr algn="ctr" defTabSz="366733" hangingPunct="0"/>
              <a:t>‹#›</a:t>
            </a:fld>
            <a:endParaRPr lang="en-US" kern="0">
              <a:solidFill>
                <a:srgbClr val="000000"/>
              </a:solidFill>
              <a:sym typeface="Helvetica Light"/>
            </a:endParaRPr>
          </a:p>
        </p:txBody>
      </p:sp>
    </p:spTree>
    <p:extLst>
      <p:ext uri="{BB962C8B-B14F-4D97-AF65-F5344CB8AC3E}">
        <p14:creationId xmlns:p14="http://schemas.microsoft.com/office/powerpoint/2010/main" val="3819597527"/>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3" r:id="rId11"/>
    <p:sldLayoutId id="2147484134" r:id="rId12"/>
  </p:sldLayoutIdLst>
  <p:transition spd="med"/>
  <p:hf sldNum="0" hdr="0" ftr="0" dt="0"/>
  <p:txStyles>
    <p:titleStyle>
      <a:lvl1pPr marL="0" marR="0" indent="0" algn="ctr" defTabSz="366733" rtl="0" latinLnBrk="0">
        <a:lnSpc>
          <a:spcPct val="100000"/>
        </a:lnSpc>
        <a:spcBef>
          <a:spcPts val="0"/>
        </a:spcBef>
        <a:spcAft>
          <a:spcPts val="0"/>
        </a:spcAft>
        <a:buClrTx/>
        <a:buSzTx/>
        <a:buFontTx/>
        <a:buNone/>
        <a:tabLst/>
        <a:defRPr sz="5026" b="0" i="0" u="none" strike="noStrike" cap="none" spc="0" baseline="0">
          <a:ln>
            <a:noFill/>
          </a:ln>
          <a:solidFill>
            <a:srgbClr val="000000"/>
          </a:solidFill>
          <a:uFillTx/>
          <a:latin typeface="+mn-lt"/>
          <a:ea typeface="+mn-ea"/>
          <a:cs typeface="+mn-cs"/>
          <a:sym typeface="Helvetica Light"/>
        </a:defRPr>
      </a:lvl1pPr>
      <a:lvl2pPr marL="0" marR="0" indent="143504" algn="ctr" defTabSz="366733" rtl="0" latinLnBrk="0">
        <a:lnSpc>
          <a:spcPct val="100000"/>
        </a:lnSpc>
        <a:spcBef>
          <a:spcPts val="0"/>
        </a:spcBef>
        <a:spcAft>
          <a:spcPts val="0"/>
        </a:spcAft>
        <a:buClrTx/>
        <a:buSzTx/>
        <a:buFontTx/>
        <a:buNone/>
        <a:tabLst/>
        <a:defRPr sz="5026" b="0" i="0" u="none" strike="noStrike" cap="none" spc="0" baseline="0">
          <a:ln>
            <a:noFill/>
          </a:ln>
          <a:solidFill>
            <a:srgbClr val="000000"/>
          </a:solidFill>
          <a:uFillTx/>
          <a:latin typeface="+mn-lt"/>
          <a:ea typeface="+mn-ea"/>
          <a:cs typeface="+mn-cs"/>
          <a:sym typeface="Helvetica Light"/>
        </a:defRPr>
      </a:lvl2pPr>
      <a:lvl3pPr marL="0" marR="0" indent="287009" algn="ctr" defTabSz="366733" rtl="0" latinLnBrk="0">
        <a:lnSpc>
          <a:spcPct val="100000"/>
        </a:lnSpc>
        <a:spcBef>
          <a:spcPts val="0"/>
        </a:spcBef>
        <a:spcAft>
          <a:spcPts val="0"/>
        </a:spcAft>
        <a:buClrTx/>
        <a:buSzTx/>
        <a:buFontTx/>
        <a:buNone/>
        <a:tabLst/>
        <a:defRPr sz="5026" b="0" i="0" u="none" strike="noStrike" cap="none" spc="0" baseline="0">
          <a:ln>
            <a:noFill/>
          </a:ln>
          <a:solidFill>
            <a:srgbClr val="000000"/>
          </a:solidFill>
          <a:uFillTx/>
          <a:latin typeface="+mn-lt"/>
          <a:ea typeface="+mn-ea"/>
          <a:cs typeface="+mn-cs"/>
          <a:sym typeface="Helvetica Light"/>
        </a:defRPr>
      </a:lvl3pPr>
      <a:lvl4pPr marL="0" marR="0" indent="430513" algn="ctr" defTabSz="366733" rtl="0" latinLnBrk="0">
        <a:lnSpc>
          <a:spcPct val="100000"/>
        </a:lnSpc>
        <a:spcBef>
          <a:spcPts val="0"/>
        </a:spcBef>
        <a:spcAft>
          <a:spcPts val="0"/>
        </a:spcAft>
        <a:buClrTx/>
        <a:buSzTx/>
        <a:buFontTx/>
        <a:buNone/>
        <a:tabLst/>
        <a:defRPr sz="5026" b="0" i="0" u="none" strike="noStrike" cap="none" spc="0" baseline="0">
          <a:ln>
            <a:noFill/>
          </a:ln>
          <a:solidFill>
            <a:srgbClr val="000000"/>
          </a:solidFill>
          <a:uFillTx/>
          <a:latin typeface="+mn-lt"/>
          <a:ea typeface="+mn-ea"/>
          <a:cs typeface="+mn-cs"/>
          <a:sym typeface="Helvetica Light"/>
        </a:defRPr>
      </a:lvl4pPr>
      <a:lvl5pPr marL="0" marR="0" indent="574016" algn="ctr" defTabSz="366733" rtl="0" latinLnBrk="0">
        <a:lnSpc>
          <a:spcPct val="100000"/>
        </a:lnSpc>
        <a:spcBef>
          <a:spcPts val="0"/>
        </a:spcBef>
        <a:spcAft>
          <a:spcPts val="0"/>
        </a:spcAft>
        <a:buClrTx/>
        <a:buSzTx/>
        <a:buFontTx/>
        <a:buNone/>
        <a:tabLst/>
        <a:defRPr sz="5026" b="0" i="0" u="none" strike="noStrike" cap="none" spc="0" baseline="0">
          <a:ln>
            <a:noFill/>
          </a:ln>
          <a:solidFill>
            <a:srgbClr val="000000"/>
          </a:solidFill>
          <a:uFillTx/>
          <a:latin typeface="+mn-lt"/>
          <a:ea typeface="+mn-ea"/>
          <a:cs typeface="+mn-cs"/>
          <a:sym typeface="Helvetica Light"/>
        </a:defRPr>
      </a:lvl5pPr>
      <a:lvl6pPr marL="0" marR="0" indent="717521" algn="ctr" defTabSz="366733" rtl="0" latinLnBrk="0">
        <a:lnSpc>
          <a:spcPct val="100000"/>
        </a:lnSpc>
        <a:spcBef>
          <a:spcPts val="0"/>
        </a:spcBef>
        <a:spcAft>
          <a:spcPts val="0"/>
        </a:spcAft>
        <a:buClrTx/>
        <a:buSzTx/>
        <a:buFontTx/>
        <a:buNone/>
        <a:tabLst/>
        <a:defRPr sz="5026" b="0" i="0" u="none" strike="noStrike" cap="none" spc="0" baseline="0">
          <a:ln>
            <a:noFill/>
          </a:ln>
          <a:solidFill>
            <a:srgbClr val="000000"/>
          </a:solidFill>
          <a:uFillTx/>
          <a:latin typeface="+mn-lt"/>
          <a:ea typeface="+mn-ea"/>
          <a:cs typeface="+mn-cs"/>
          <a:sym typeface="Helvetica Light"/>
        </a:defRPr>
      </a:lvl6pPr>
      <a:lvl7pPr marL="0" marR="0" indent="861024" algn="ctr" defTabSz="366733" rtl="0" latinLnBrk="0">
        <a:lnSpc>
          <a:spcPct val="100000"/>
        </a:lnSpc>
        <a:spcBef>
          <a:spcPts val="0"/>
        </a:spcBef>
        <a:spcAft>
          <a:spcPts val="0"/>
        </a:spcAft>
        <a:buClrTx/>
        <a:buSzTx/>
        <a:buFontTx/>
        <a:buNone/>
        <a:tabLst/>
        <a:defRPr sz="5026" b="0" i="0" u="none" strike="noStrike" cap="none" spc="0" baseline="0">
          <a:ln>
            <a:noFill/>
          </a:ln>
          <a:solidFill>
            <a:srgbClr val="000000"/>
          </a:solidFill>
          <a:uFillTx/>
          <a:latin typeface="+mn-lt"/>
          <a:ea typeface="+mn-ea"/>
          <a:cs typeface="+mn-cs"/>
          <a:sym typeface="Helvetica Light"/>
        </a:defRPr>
      </a:lvl7pPr>
      <a:lvl8pPr marL="0" marR="0" indent="1004529" algn="ctr" defTabSz="366733" rtl="0" latinLnBrk="0">
        <a:lnSpc>
          <a:spcPct val="100000"/>
        </a:lnSpc>
        <a:spcBef>
          <a:spcPts val="0"/>
        </a:spcBef>
        <a:spcAft>
          <a:spcPts val="0"/>
        </a:spcAft>
        <a:buClrTx/>
        <a:buSzTx/>
        <a:buFontTx/>
        <a:buNone/>
        <a:tabLst/>
        <a:defRPr sz="5026" b="0" i="0" u="none" strike="noStrike" cap="none" spc="0" baseline="0">
          <a:ln>
            <a:noFill/>
          </a:ln>
          <a:solidFill>
            <a:srgbClr val="000000"/>
          </a:solidFill>
          <a:uFillTx/>
          <a:latin typeface="+mn-lt"/>
          <a:ea typeface="+mn-ea"/>
          <a:cs typeface="+mn-cs"/>
          <a:sym typeface="Helvetica Light"/>
        </a:defRPr>
      </a:lvl8pPr>
      <a:lvl9pPr marL="0" marR="0" indent="1148033" algn="ctr" defTabSz="366733" rtl="0" latinLnBrk="0">
        <a:lnSpc>
          <a:spcPct val="100000"/>
        </a:lnSpc>
        <a:spcBef>
          <a:spcPts val="0"/>
        </a:spcBef>
        <a:spcAft>
          <a:spcPts val="0"/>
        </a:spcAft>
        <a:buClrTx/>
        <a:buSzTx/>
        <a:buFontTx/>
        <a:buNone/>
        <a:tabLst/>
        <a:defRPr sz="5026" b="0" i="0" u="none" strike="noStrike" cap="none" spc="0" baseline="0">
          <a:ln>
            <a:noFill/>
          </a:ln>
          <a:solidFill>
            <a:srgbClr val="000000"/>
          </a:solidFill>
          <a:uFillTx/>
          <a:latin typeface="+mn-lt"/>
          <a:ea typeface="+mn-ea"/>
          <a:cs typeface="+mn-cs"/>
          <a:sym typeface="Helvetica Light"/>
        </a:defRPr>
      </a:lvl9pPr>
    </p:titleStyle>
    <p:bodyStyle>
      <a:lvl1pPr marL="279035" marR="0" indent="-279035" algn="l" defTabSz="366733" rtl="0" latinLnBrk="0">
        <a:lnSpc>
          <a:spcPct val="100000"/>
        </a:lnSpc>
        <a:spcBef>
          <a:spcPts val="2637"/>
        </a:spcBef>
        <a:spcAft>
          <a:spcPts val="0"/>
        </a:spcAft>
        <a:buClrTx/>
        <a:buSzPct val="75000"/>
        <a:buFontTx/>
        <a:buChar char="•"/>
        <a:tabLst/>
        <a:defRPr sz="2251" b="0" i="0" u="none" strike="noStrike" cap="none" spc="0" baseline="0">
          <a:ln>
            <a:noFill/>
          </a:ln>
          <a:solidFill>
            <a:srgbClr val="000000"/>
          </a:solidFill>
          <a:uFillTx/>
          <a:latin typeface="+mn-lt"/>
          <a:ea typeface="+mn-ea"/>
          <a:cs typeface="+mn-cs"/>
          <a:sym typeface="Helvetica Light"/>
        </a:defRPr>
      </a:lvl1pPr>
      <a:lvl2pPr marL="558072" marR="0" indent="-279035" algn="l" defTabSz="366733" rtl="0" latinLnBrk="0">
        <a:lnSpc>
          <a:spcPct val="100000"/>
        </a:lnSpc>
        <a:spcBef>
          <a:spcPts val="2637"/>
        </a:spcBef>
        <a:spcAft>
          <a:spcPts val="0"/>
        </a:spcAft>
        <a:buClrTx/>
        <a:buSzPct val="75000"/>
        <a:buFontTx/>
        <a:buChar char="•"/>
        <a:tabLst/>
        <a:defRPr sz="2251" b="0" i="0" u="none" strike="noStrike" cap="none" spc="0" baseline="0">
          <a:ln>
            <a:noFill/>
          </a:ln>
          <a:solidFill>
            <a:srgbClr val="000000"/>
          </a:solidFill>
          <a:uFillTx/>
          <a:latin typeface="+mn-lt"/>
          <a:ea typeface="+mn-ea"/>
          <a:cs typeface="+mn-cs"/>
          <a:sym typeface="Helvetica Light"/>
        </a:defRPr>
      </a:lvl2pPr>
      <a:lvl3pPr marL="837107" marR="0" indent="-279035" algn="l" defTabSz="366733" rtl="0" latinLnBrk="0">
        <a:lnSpc>
          <a:spcPct val="100000"/>
        </a:lnSpc>
        <a:spcBef>
          <a:spcPts val="2637"/>
        </a:spcBef>
        <a:spcAft>
          <a:spcPts val="0"/>
        </a:spcAft>
        <a:buClrTx/>
        <a:buSzPct val="75000"/>
        <a:buFontTx/>
        <a:buChar char="•"/>
        <a:tabLst/>
        <a:defRPr sz="2251" b="0" i="0" u="none" strike="noStrike" cap="none" spc="0" baseline="0">
          <a:ln>
            <a:noFill/>
          </a:ln>
          <a:solidFill>
            <a:srgbClr val="000000"/>
          </a:solidFill>
          <a:uFillTx/>
          <a:latin typeface="+mn-lt"/>
          <a:ea typeface="+mn-ea"/>
          <a:cs typeface="+mn-cs"/>
          <a:sym typeface="Helvetica Light"/>
        </a:defRPr>
      </a:lvl3pPr>
      <a:lvl4pPr marL="1116143" marR="0" indent="-279035" algn="l" defTabSz="366733" rtl="0" latinLnBrk="0">
        <a:lnSpc>
          <a:spcPct val="100000"/>
        </a:lnSpc>
        <a:spcBef>
          <a:spcPts val="2637"/>
        </a:spcBef>
        <a:spcAft>
          <a:spcPts val="0"/>
        </a:spcAft>
        <a:buClrTx/>
        <a:buSzPct val="75000"/>
        <a:buFontTx/>
        <a:buChar char="•"/>
        <a:tabLst/>
        <a:defRPr sz="2251" b="0" i="0" u="none" strike="noStrike" cap="none" spc="0" baseline="0">
          <a:ln>
            <a:noFill/>
          </a:ln>
          <a:solidFill>
            <a:srgbClr val="000000"/>
          </a:solidFill>
          <a:uFillTx/>
          <a:latin typeface="+mn-lt"/>
          <a:ea typeface="+mn-ea"/>
          <a:cs typeface="+mn-cs"/>
          <a:sym typeface="Helvetica Light"/>
        </a:defRPr>
      </a:lvl4pPr>
      <a:lvl5pPr marL="1395178" marR="0" indent="-279035" algn="l" defTabSz="366733" rtl="0" latinLnBrk="0">
        <a:lnSpc>
          <a:spcPct val="100000"/>
        </a:lnSpc>
        <a:spcBef>
          <a:spcPts val="2637"/>
        </a:spcBef>
        <a:spcAft>
          <a:spcPts val="0"/>
        </a:spcAft>
        <a:buClrTx/>
        <a:buSzPct val="75000"/>
        <a:buFontTx/>
        <a:buChar char="•"/>
        <a:tabLst/>
        <a:defRPr sz="2251" b="0" i="0" u="none" strike="noStrike" cap="none" spc="0" baseline="0">
          <a:ln>
            <a:noFill/>
          </a:ln>
          <a:solidFill>
            <a:srgbClr val="000000"/>
          </a:solidFill>
          <a:uFillTx/>
          <a:latin typeface="+mn-lt"/>
          <a:ea typeface="+mn-ea"/>
          <a:cs typeface="+mn-cs"/>
          <a:sym typeface="Helvetica Light"/>
        </a:defRPr>
      </a:lvl5pPr>
      <a:lvl6pPr marL="1674215" marR="0" indent="-279035" algn="l" defTabSz="366733" rtl="0" latinLnBrk="0">
        <a:lnSpc>
          <a:spcPct val="100000"/>
        </a:lnSpc>
        <a:spcBef>
          <a:spcPts val="2637"/>
        </a:spcBef>
        <a:spcAft>
          <a:spcPts val="0"/>
        </a:spcAft>
        <a:buClrTx/>
        <a:buSzPct val="75000"/>
        <a:buFontTx/>
        <a:buChar char="•"/>
        <a:tabLst/>
        <a:defRPr sz="2251" b="0" i="0" u="none" strike="noStrike" cap="none" spc="0" baseline="0">
          <a:ln>
            <a:noFill/>
          </a:ln>
          <a:solidFill>
            <a:srgbClr val="000000"/>
          </a:solidFill>
          <a:uFillTx/>
          <a:latin typeface="+mn-lt"/>
          <a:ea typeface="+mn-ea"/>
          <a:cs typeface="+mn-cs"/>
          <a:sym typeface="Helvetica Light"/>
        </a:defRPr>
      </a:lvl6pPr>
      <a:lvl7pPr marL="1953250" marR="0" indent="-279035" algn="l" defTabSz="366733" rtl="0" latinLnBrk="0">
        <a:lnSpc>
          <a:spcPct val="100000"/>
        </a:lnSpc>
        <a:spcBef>
          <a:spcPts val="2637"/>
        </a:spcBef>
        <a:spcAft>
          <a:spcPts val="0"/>
        </a:spcAft>
        <a:buClrTx/>
        <a:buSzPct val="75000"/>
        <a:buFontTx/>
        <a:buChar char="•"/>
        <a:tabLst/>
        <a:defRPr sz="2251" b="0" i="0" u="none" strike="noStrike" cap="none" spc="0" baseline="0">
          <a:ln>
            <a:noFill/>
          </a:ln>
          <a:solidFill>
            <a:srgbClr val="000000"/>
          </a:solidFill>
          <a:uFillTx/>
          <a:latin typeface="+mn-lt"/>
          <a:ea typeface="+mn-ea"/>
          <a:cs typeface="+mn-cs"/>
          <a:sym typeface="Helvetica Light"/>
        </a:defRPr>
      </a:lvl7pPr>
      <a:lvl8pPr marL="2232286" marR="0" indent="-279035" algn="l" defTabSz="366733" rtl="0" latinLnBrk="0">
        <a:lnSpc>
          <a:spcPct val="100000"/>
        </a:lnSpc>
        <a:spcBef>
          <a:spcPts val="2637"/>
        </a:spcBef>
        <a:spcAft>
          <a:spcPts val="0"/>
        </a:spcAft>
        <a:buClrTx/>
        <a:buSzPct val="75000"/>
        <a:buFontTx/>
        <a:buChar char="•"/>
        <a:tabLst/>
        <a:defRPr sz="2251" b="0" i="0" u="none" strike="noStrike" cap="none" spc="0" baseline="0">
          <a:ln>
            <a:noFill/>
          </a:ln>
          <a:solidFill>
            <a:srgbClr val="000000"/>
          </a:solidFill>
          <a:uFillTx/>
          <a:latin typeface="+mn-lt"/>
          <a:ea typeface="+mn-ea"/>
          <a:cs typeface="+mn-cs"/>
          <a:sym typeface="Helvetica Light"/>
        </a:defRPr>
      </a:lvl8pPr>
      <a:lvl9pPr marL="2511322" marR="0" indent="-279035" algn="l" defTabSz="366733" rtl="0" latinLnBrk="0">
        <a:lnSpc>
          <a:spcPct val="100000"/>
        </a:lnSpc>
        <a:spcBef>
          <a:spcPts val="2637"/>
        </a:spcBef>
        <a:spcAft>
          <a:spcPts val="0"/>
        </a:spcAft>
        <a:buClrTx/>
        <a:buSzPct val="75000"/>
        <a:buFontTx/>
        <a:buChar char="•"/>
        <a:tabLst/>
        <a:defRPr sz="2251"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366733"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Light"/>
        </a:defRPr>
      </a:lvl1pPr>
      <a:lvl2pPr marL="0" marR="0" indent="143504" algn="ctr" defTabSz="366733"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Light"/>
        </a:defRPr>
      </a:lvl2pPr>
      <a:lvl3pPr marL="0" marR="0" indent="287009" algn="ctr" defTabSz="366733"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Light"/>
        </a:defRPr>
      </a:lvl3pPr>
      <a:lvl4pPr marL="0" marR="0" indent="430513" algn="ctr" defTabSz="366733"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Light"/>
        </a:defRPr>
      </a:lvl4pPr>
      <a:lvl5pPr marL="0" marR="0" indent="574016" algn="ctr" defTabSz="366733"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Light"/>
        </a:defRPr>
      </a:lvl5pPr>
      <a:lvl6pPr marL="0" marR="0" indent="717521" algn="ctr" defTabSz="366733"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Light"/>
        </a:defRPr>
      </a:lvl6pPr>
      <a:lvl7pPr marL="0" marR="0" indent="861024" algn="ctr" defTabSz="366733"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Light"/>
        </a:defRPr>
      </a:lvl7pPr>
      <a:lvl8pPr marL="0" marR="0" indent="1004529" algn="ctr" defTabSz="366733"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Light"/>
        </a:defRPr>
      </a:lvl8pPr>
      <a:lvl9pPr marL="0" marR="0" indent="1148033" algn="ctr" defTabSz="366733"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png"/><Relationship Id="rId3" Type="http://schemas.openxmlformats.org/officeDocument/2006/relationships/image" Target="../media/image15.emf"/><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jpeg"/><Relationship Id="rId4" Type="http://schemas.openxmlformats.org/officeDocument/2006/relationships/image" Target="../media/image16.png"/><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f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video" Target="https://www.youtube.com/embed/Lno4cPm61zE?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Welcome Transplant Social Workers!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524000"/>
            <a:ext cx="6096000" cy="3810000"/>
          </a:xfrm>
          <a:prstGeom prst="rect">
            <a:avLst/>
          </a:prstGeom>
        </p:spPr>
      </p:pic>
    </p:spTree>
    <p:extLst>
      <p:ext uri="{BB962C8B-B14F-4D97-AF65-F5344CB8AC3E}">
        <p14:creationId xmlns:p14="http://schemas.microsoft.com/office/powerpoint/2010/main" val="2683039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title"/>
          </p:nvPr>
        </p:nvSpPr>
        <p:spPr>
          <a:prstGeom prst="rect">
            <a:avLst/>
          </a:prstGeom>
        </p:spPr>
        <p:txBody>
          <a:bodyPr>
            <a:normAutofit/>
          </a:bodyPr>
          <a:lstStyle>
            <a:lvl1pPr>
              <a:defRPr sz="8400"/>
            </a:lvl1pPr>
          </a:lstStyle>
          <a:p>
            <a:pPr>
              <a:defRPr sz="6800"/>
            </a:pPr>
            <a:r>
              <a:rPr sz="4050" dirty="0"/>
              <a:t>20</a:t>
            </a:r>
            <a:r>
              <a:rPr lang="en-US" sz="4050" dirty="0"/>
              <a:t>23</a:t>
            </a:r>
            <a:r>
              <a:rPr sz="4050" dirty="0"/>
              <a:t> STSW Survey</a:t>
            </a:r>
          </a:p>
        </p:txBody>
      </p:sp>
      <p:sp>
        <p:nvSpPr>
          <p:cNvPr id="140" name="Shape 140"/>
          <p:cNvSpPr>
            <a:spLocks noGrp="1"/>
          </p:cNvSpPr>
          <p:nvPr>
            <p:ph type="body" sz="half" idx="1"/>
          </p:nvPr>
        </p:nvSpPr>
        <p:spPr>
          <a:prstGeom prst="rect">
            <a:avLst/>
          </a:prstGeom>
        </p:spPr>
        <p:txBody>
          <a:bodyPr>
            <a:noAutofit/>
          </a:bodyPr>
          <a:lstStyle/>
          <a:p>
            <a:pPr defTabSz="587835">
              <a:defRPr sz="3648"/>
            </a:pPr>
            <a:r>
              <a:rPr sz="1950" dirty="0"/>
              <a:t>Survey invitations were sent to a</a:t>
            </a:r>
            <a:r>
              <a:rPr lang="en-US" sz="1950" dirty="0"/>
              <a:t>ll 508 STSW</a:t>
            </a:r>
            <a:r>
              <a:rPr sz="1950" dirty="0">
                <a:solidFill>
                  <a:srgbClr val="FFFF00"/>
                </a:solidFill>
              </a:rPr>
              <a:t> </a:t>
            </a:r>
            <a:r>
              <a:rPr sz="1950" dirty="0"/>
              <a:t>members</a:t>
            </a:r>
          </a:p>
          <a:p>
            <a:pPr defTabSz="587835">
              <a:defRPr sz="3648"/>
            </a:pPr>
            <a:r>
              <a:rPr lang="en-US" sz="1950" dirty="0"/>
              <a:t>169 social workers r</a:t>
            </a:r>
            <a:r>
              <a:rPr sz="1950" dirty="0"/>
              <a:t>esponded</a:t>
            </a:r>
          </a:p>
        </p:txBody>
      </p:sp>
    </p:spTree>
    <p:extLst>
      <p:ext uri="{BB962C8B-B14F-4D97-AF65-F5344CB8AC3E}">
        <p14:creationId xmlns:p14="http://schemas.microsoft.com/office/powerpoint/2010/main" val="2466633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3317" y="1980887"/>
            <a:ext cx="3434372" cy="3685327"/>
          </a:xfrm>
        </p:spPr>
        <p:txBody>
          <a:bodyPr>
            <a:normAutofit fontScale="77500" lnSpcReduction="20000"/>
          </a:bodyPr>
          <a:lstStyle/>
          <a:p>
            <a:r>
              <a:rPr lang="en-US" dirty="0"/>
              <a:t>This year, the STSW Research committee accepted the responsibility of distributing and analyzing the annual survey. </a:t>
            </a:r>
          </a:p>
          <a:p>
            <a:r>
              <a:rPr lang="en-US" dirty="0"/>
              <a:t>Thanks goes to Gloria Chen, Sarah Larmore, Kate Artin and Colleen Satarino for analysis and Tiffany Coco for support.</a:t>
            </a:r>
          </a:p>
          <a:p>
            <a:pPr>
              <a:tabLst>
                <a:tab pos="3512344" algn="l"/>
              </a:tabLst>
            </a:pPr>
            <a:r>
              <a:rPr lang="en-US" dirty="0"/>
              <a:t>HUGE Thank you to Laurie McDonald who designed and analyzed the survey for 12 years. Laurie embodies dedication and hard work. Laurie has made a lasting contribution to STSW. </a:t>
            </a:r>
          </a:p>
          <a:p>
            <a:pPr>
              <a:tabLst>
                <a:tab pos="3512344" algn="l"/>
              </a:tabLst>
            </a:pPr>
            <a:endParaRPr lang="en-US" dirty="0"/>
          </a:p>
          <a:p>
            <a:endParaRPr lang="en-US" dirty="0"/>
          </a:p>
          <a:p>
            <a:endParaRPr lang="en-US" dirty="0"/>
          </a:p>
          <a:p>
            <a:pPr marL="0" indent="0">
              <a:buNone/>
            </a:pPr>
            <a:endParaRPr lang="en-US" b="1" i="1" u="sng" dirty="0">
              <a:solidFill>
                <a:schemeClr val="accent4"/>
              </a:solidFill>
            </a:endParaRPr>
          </a:p>
          <a:p>
            <a:endParaRPr lang="en-US" b="1" i="1" u="sng" dirty="0">
              <a:solidFill>
                <a:schemeClr val="accent4"/>
              </a:solidFill>
            </a:endParaRPr>
          </a:p>
          <a:p>
            <a:endParaRPr lang="en-US" dirty="0">
              <a:solidFill>
                <a:schemeClr val="accent4"/>
              </a:solidFill>
            </a:endParaRPr>
          </a:p>
        </p:txBody>
      </p:sp>
      <p:sp>
        <p:nvSpPr>
          <p:cNvPr id="3" name="Title 2"/>
          <p:cNvSpPr>
            <a:spLocks noGrp="1"/>
          </p:cNvSpPr>
          <p:nvPr>
            <p:ph type="title"/>
          </p:nvPr>
        </p:nvSpPr>
        <p:spPr/>
        <p:txBody>
          <a:bodyPr/>
          <a:lstStyle/>
          <a:p>
            <a:r>
              <a:rPr lang="en-US" sz="3000" dirty="0"/>
              <a:t>STSW Member Survey</a:t>
            </a:r>
          </a:p>
        </p:txBody>
      </p:sp>
      <p:pic>
        <p:nvPicPr>
          <p:cNvPr id="5" name="Picture 2" descr="b49bcc87-deec-4d35-9356-99bd1df02f19@CHO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584" y="2439465"/>
            <a:ext cx="1317319" cy="197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9347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Text"/>
          <p:cNvSpPr txBox="1"/>
          <p:nvPr/>
        </p:nvSpPr>
        <p:spPr>
          <a:xfrm>
            <a:off x="194676" y="5649677"/>
            <a:ext cx="1549717" cy="253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rIns="34289" anchor="ctr">
            <a:spAutoFit/>
          </a:bodyPr>
          <a:lstStyle>
            <a:lvl1pPr>
              <a:defRPr sz="1400">
                <a:solidFill>
                  <a:srgbClr val="888888"/>
                </a:solidFill>
                <a:latin typeface="Arial"/>
                <a:ea typeface="Arial"/>
                <a:cs typeface="Arial"/>
                <a:sym typeface="Arial"/>
              </a:defRPr>
            </a:lvl1pPr>
          </a:lstStyle>
          <a:p>
            <a:pPr defTabSz="342900" hangingPunct="0"/>
            <a:fld id="{86CB4B4D-7CA3-9044-876B-883B54F8677D}" type="slidenum">
              <a:rPr sz="1050" kern="0"/>
              <a:pPr defTabSz="342900" hangingPunct="0"/>
              <a:t>12</a:t>
            </a:fld>
            <a:endParaRPr sz="1050" kern="0"/>
          </a:p>
        </p:txBody>
      </p:sp>
      <p:sp>
        <p:nvSpPr>
          <p:cNvPr id="321" name="US Salaries"/>
          <p:cNvSpPr txBox="1">
            <a:spLocks noGrp="1"/>
          </p:cNvSpPr>
          <p:nvPr>
            <p:ph type="title"/>
          </p:nvPr>
        </p:nvSpPr>
        <p:spPr>
          <a:xfrm>
            <a:off x="258698" y="974482"/>
            <a:ext cx="8738826" cy="644768"/>
          </a:xfrm>
          <a:prstGeom prst="rect">
            <a:avLst/>
          </a:prstGeom>
        </p:spPr>
        <p:txBody>
          <a:bodyPr>
            <a:normAutofit/>
          </a:bodyPr>
          <a:lstStyle/>
          <a:p>
            <a:r>
              <a:rPr dirty="0"/>
              <a:t>US Salaries</a:t>
            </a:r>
          </a:p>
        </p:txBody>
      </p:sp>
      <p:graphicFrame>
        <p:nvGraphicFramePr>
          <p:cNvPr id="2" name="Chart 1">
            <a:extLst>
              <a:ext uri="{FF2B5EF4-FFF2-40B4-BE49-F238E27FC236}">
                <a16:creationId xmlns:a16="http://schemas.microsoft.com/office/drawing/2014/main" id="{A6878B6B-356F-E068-650D-25281035450F}"/>
              </a:ext>
            </a:extLst>
          </p:cNvPr>
          <p:cNvGraphicFramePr>
            <a:graphicFrameLocks/>
          </p:cNvGraphicFramePr>
          <p:nvPr/>
        </p:nvGraphicFramePr>
        <p:xfrm>
          <a:off x="406545" y="1619249"/>
          <a:ext cx="7565881" cy="38314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27403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title"/>
          </p:nvPr>
        </p:nvSpPr>
        <p:spPr>
          <a:xfrm>
            <a:off x="1456138" y="2148473"/>
            <a:ext cx="6230540" cy="34289"/>
          </a:xfrm>
          <a:prstGeom prst="rect">
            <a:avLst/>
          </a:prstGeom>
        </p:spPr>
        <p:txBody>
          <a:bodyPr>
            <a:normAutofit fontScale="90000"/>
          </a:bodyPr>
          <a:lstStyle>
            <a:lvl1pPr>
              <a:defRPr sz="8400"/>
            </a:lvl1pPr>
          </a:lstStyle>
          <a:p>
            <a:br>
              <a:rPr lang="en-US" sz="1800" dirty="0">
                <a:solidFill>
                  <a:srgbClr val="FF0000"/>
                </a:solidFill>
              </a:rPr>
            </a:br>
            <a:endParaRPr sz="1800" dirty="0"/>
          </a:p>
        </p:txBody>
      </p:sp>
      <p:sp>
        <p:nvSpPr>
          <p:cNvPr id="140" name="Shape 140"/>
          <p:cNvSpPr>
            <a:spLocks noGrp="1"/>
          </p:cNvSpPr>
          <p:nvPr>
            <p:ph type="body" sz="half" idx="1"/>
          </p:nvPr>
        </p:nvSpPr>
        <p:spPr>
          <a:xfrm>
            <a:off x="802888" y="1233334"/>
            <a:ext cx="7259444" cy="4332519"/>
          </a:xfrm>
          <a:prstGeom prst="rect">
            <a:avLst/>
          </a:prstGeom>
        </p:spPr>
        <p:txBody>
          <a:bodyPr>
            <a:normAutofit fontScale="92500" lnSpcReduction="20000"/>
          </a:bodyPr>
          <a:lstStyle/>
          <a:p>
            <a:pPr defTabSz="587835">
              <a:defRPr sz="3648"/>
            </a:pPr>
            <a:r>
              <a:rPr lang="en-US" sz="3525" i="0" dirty="0">
                <a:solidFill>
                  <a:schemeClr val="tx2"/>
                </a:solidFill>
              </a:rPr>
              <a:t>Interesting Survey facts</a:t>
            </a:r>
          </a:p>
          <a:p>
            <a:pPr algn="l" defTabSz="587835">
              <a:defRPr sz="3648"/>
            </a:pPr>
            <a:endParaRPr lang="en-US" sz="1950" i="0" dirty="0">
              <a:solidFill>
                <a:srgbClr val="FF0000"/>
              </a:solidFill>
            </a:endParaRPr>
          </a:p>
          <a:p>
            <a:pPr algn="l" defTabSz="587835">
              <a:defRPr sz="3648"/>
            </a:pPr>
            <a:endParaRPr lang="en-US" sz="1950" i="0" dirty="0">
              <a:solidFill>
                <a:srgbClr val="FF0000"/>
              </a:solidFill>
            </a:endParaRPr>
          </a:p>
          <a:p>
            <a:pPr marL="342900" indent="-342900" algn="l" defTabSz="587835">
              <a:buFont typeface="Arial" panose="020B0604020202020204" pitchFamily="34" charset="0"/>
              <a:buChar char="•"/>
              <a:defRPr sz="3648"/>
            </a:pPr>
            <a:r>
              <a:rPr lang="en-US" sz="1950" i="0" dirty="0">
                <a:solidFill>
                  <a:schemeClr val="tx1"/>
                </a:solidFill>
              </a:rPr>
              <a:t>Participation in the Survey was lower this year than in past years. We continue to attribute that to electronic communication fatigue and not enough time in the day to get everything done.</a:t>
            </a:r>
          </a:p>
          <a:p>
            <a:pPr algn="l" defTabSz="587835">
              <a:defRPr sz="3648"/>
            </a:pPr>
            <a:endParaRPr lang="en-US" sz="1950" i="0" dirty="0">
              <a:solidFill>
                <a:schemeClr val="tx1"/>
              </a:solidFill>
            </a:endParaRPr>
          </a:p>
          <a:p>
            <a:pPr marL="342900" indent="-342900" algn="l" defTabSz="587835">
              <a:buFont typeface="Arial" panose="020B0604020202020204" pitchFamily="34" charset="0"/>
              <a:buChar char="•"/>
              <a:defRPr sz="3648"/>
            </a:pPr>
            <a:r>
              <a:rPr lang="en-US" sz="1950" i="0" dirty="0">
                <a:solidFill>
                  <a:schemeClr val="tx1"/>
                </a:solidFill>
              </a:rPr>
              <a:t>Just under 80% of members surveyed are licensed at the highest level in their state and just under 50% are credentialed through the STSW. This is a slight decrease in both members at their highest license level and in CCTSW credentialed members</a:t>
            </a:r>
          </a:p>
          <a:p>
            <a:pPr algn="l" defTabSz="587835">
              <a:defRPr sz="3648"/>
            </a:pPr>
            <a:endParaRPr lang="en-US" sz="1950" i="0" dirty="0">
              <a:solidFill>
                <a:schemeClr val="tx1"/>
              </a:solidFill>
            </a:endParaRPr>
          </a:p>
          <a:p>
            <a:pPr marL="342900" indent="-342900" algn="l" defTabSz="587835">
              <a:buFont typeface="Arial" panose="020B0604020202020204" pitchFamily="34" charset="0"/>
              <a:buChar char="•"/>
              <a:defRPr sz="3648"/>
            </a:pPr>
            <a:r>
              <a:rPr lang="en-US" sz="1950" i="0" dirty="0">
                <a:solidFill>
                  <a:schemeClr val="tx1"/>
                </a:solidFill>
              </a:rPr>
              <a:t>For compensation comparisons within your UNOS region and other organ specific data, please refer to the full survey results on the website.</a:t>
            </a:r>
          </a:p>
          <a:p>
            <a:pPr marL="342900" indent="-342900" algn="l" defTabSz="587835">
              <a:buFont typeface="Arial" panose="020B0604020202020204" pitchFamily="34" charset="0"/>
              <a:buChar char="•"/>
              <a:defRPr sz="3648"/>
            </a:pPr>
            <a:endParaRPr lang="en-US" sz="1950" i="0" dirty="0">
              <a:solidFill>
                <a:schemeClr val="tx1"/>
              </a:solidFill>
            </a:endParaRPr>
          </a:p>
          <a:p>
            <a:pPr marL="342900" indent="-342900" algn="l" defTabSz="587835">
              <a:buFont typeface="Arial" panose="020B0604020202020204" pitchFamily="34" charset="0"/>
              <a:buChar char="•"/>
              <a:defRPr sz="3648"/>
            </a:pPr>
            <a:r>
              <a:rPr lang="en-US" sz="1950" i="0" dirty="0">
                <a:solidFill>
                  <a:schemeClr val="tx1"/>
                </a:solidFill>
              </a:rPr>
              <a:t>Please participate in the STSW membership survey next year!</a:t>
            </a:r>
          </a:p>
          <a:p>
            <a:pPr algn="l" defTabSz="587835">
              <a:defRPr sz="3648"/>
            </a:pPr>
            <a:endParaRPr lang="en-US" sz="1950" i="0" dirty="0">
              <a:solidFill>
                <a:schemeClr val="tx1"/>
              </a:solidFill>
            </a:endParaRPr>
          </a:p>
        </p:txBody>
      </p:sp>
    </p:spTree>
    <p:extLst>
      <p:ext uri="{BB962C8B-B14F-4D97-AF65-F5344CB8AC3E}">
        <p14:creationId xmlns:p14="http://schemas.microsoft.com/office/powerpoint/2010/main" val="2106485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0326" y="2470639"/>
            <a:ext cx="6158523" cy="2694354"/>
          </a:xfrm>
        </p:spPr>
      </p:pic>
      <p:sp>
        <p:nvSpPr>
          <p:cNvPr id="3" name="Title 2"/>
          <p:cNvSpPr>
            <a:spLocks noGrp="1"/>
          </p:cNvSpPr>
          <p:nvPr>
            <p:ph type="title"/>
          </p:nvPr>
        </p:nvSpPr>
        <p:spPr/>
        <p:txBody>
          <a:bodyPr/>
          <a:lstStyle/>
          <a:p>
            <a:r>
              <a:rPr lang="en-US" dirty="0"/>
              <a:t>UNOS Transplant Management Forum</a:t>
            </a:r>
          </a:p>
        </p:txBody>
      </p:sp>
    </p:spTree>
    <p:extLst>
      <p:ext uri="{BB962C8B-B14F-4D97-AF65-F5344CB8AC3E}">
        <p14:creationId xmlns:p14="http://schemas.microsoft.com/office/powerpoint/2010/main" val="1108410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a:t>We continue to offer transplant-specific contact hours for members participating in education calls with the Chairs of our various organ-specific committees. Members can use these hours toward initial applications and re-credentialing for the CCTSW, CCSW-MCS, and CCTSW-MCS. Please reach out to the Chairs for additional information.</a:t>
            </a:r>
          </a:p>
          <a:p>
            <a:r>
              <a:rPr lang="en-US" dirty="0"/>
              <a:t>Beats By Social Work Podcast has episodes that can count towards credentialing. </a:t>
            </a:r>
          </a:p>
          <a:p>
            <a:r>
              <a:rPr lang="en-US" dirty="0"/>
              <a:t>We continue to explore opportunities to support virtual learning and appreciate the feedback from members on the importance of offering distance learning in additional to in person conferences.</a:t>
            </a:r>
          </a:p>
          <a:p>
            <a:r>
              <a:rPr lang="en-US" dirty="0"/>
              <a:t>Visit the STSW website for links to additional transplant-specific CEUs.</a:t>
            </a:r>
          </a:p>
        </p:txBody>
      </p:sp>
      <p:sp>
        <p:nvSpPr>
          <p:cNvPr id="3" name="Title 2"/>
          <p:cNvSpPr>
            <a:spLocks noGrp="1"/>
          </p:cNvSpPr>
          <p:nvPr>
            <p:ph type="title"/>
          </p:nvPr>
        </p:nvSpPr>
        <p:spPr/>
        <p:txBody>
          <a:bodyPr/>
          <a:lstStyle/>
          <a:p>
            <a:r>
              <a:rPr lang="en-US" sz="4000" dirty="0"/>
              <a:t>CEUs</a:t>
            </a:r>
          </a:p>
        </p:txBody>
      </p:sp>
    </p:spTree>
    <p:extLst>
      <p:ext uri="{BB962C8B-B14F-4D97-AF65-F5344CB8AC3E}">
        <p14:creationId xmlns:p14="http://schemas.microsoft.com/office/powerpoint/2010/main" val="1226201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6305" y="1348830"/>
            <a:ext cx="6110301" cy="4506060"/>
          </a:xfrm>
        </p:spPr>
        <p:txBody>
          <a:bodyPr>
            <a:normAutofit fontScale="77500" lnSpcReduction="20000"/>
          </a:bodyPr>
          <a:lstStyle/>
          <a:p>
            <a:pPr marL="0" indent="0">
              <a:lnSpc>
                <a:spcPct val="120000"/>
              </a:lnSpc>
              <a:buNone/>
            </a:pPr>
            <a:r>
              <a:rPr lang="en-US" sz="2400" dirty="0"/>
              <a:t>Sarah Larmore, LCSW, CCTSW, Intermountain Transplant Services– Membership Chair</a:t>
            </a:r>
          </a:p>
          <a:p>
            <a:pPr marL="0" indent="0">
              <a:lnSpc>
                <a:spcPct val="120000"/>
              </a:lnSpc>
              <a:buNone/>
            </a:pPr>
            <a:r>
              <a:rPr lang="en-US" sz="2400" dirty="0"/>
              <a:t>We have </a:t>
            </a:r>
            <a:r>
              <a:rPr lang="en-US" sz="2400" dirty="0">
                <a:solidFill>
                  <a:schemeClr val="tx1"/>
                </a:solidFill>
              </a:rPr>
              <a:t>535 active members </a:t>
            </a:r>
            <a:r>
              <a:rPr lang="en-US" sz="2400" dirty="0"/>
              <a:t>which is lower than the previous two years. We are dedicated to our transplant social work family and would welcome ideas for increasing membership and/or retention. </a:t>
            </a:r>
          </a:p>
          <a:p>
            <a:pPr marL="0" indent="0">
              <a:lnSpc>
                <a:spcPct val="120000"/>
              </a:lnSpc>
              <a:buNone/>
            </a:pPr>
            <a:r>
              <a:rPr lang="en-US" sz="2400" dirty="0"/>
              <a:t>Renewal memberships are due every 12 months. You will get 3 email reminders. </a:t>
            </a:r>
            <a:r>
              <a:rPr lang="en-US" sz="1600" dirty="0"/>
              <a:t>(2 before &amp; 1 after renewal date)</a:t>
            </a:r>
          </a:p>
          <a:p>
            <a:pPr marL="0" indent="0">
              <a:lnSpc>
                <a:spcPct val="120000"/>
              </a:lnSpc>
              <a:buNone/>
            </a:pPr>
            <a:r>
              <a:rPr lang="en-US" sz="2400" dirty="0"/>
              <a:t>20 scholarships were awarded this year by the STSW</a:t>
            </a:r>
          </a:p>
          <a:p>
            <a:pPr marL="0" indent="0">
              <a:lnSpc>
                <a:spcPct val="120000"/>
              </a:lnSpc>
              <a:buNone/>
            </a:pPr>
            <a:r>
              <a:rPr lang="en-US" sz="2400" dirty="0"/>
              <a:t>You are all valued members of our society! Thank you for making us a successful organization.</a:t>
            </a:r>
          </a:p>
        </p:txBody>
      </p:sp>
      <p:sp>
        <p:nvSpPr>
          <p:cNvPr id="3" name="Title 2"/>
          <p:cNvSpPr>
            <a:spLocks noGrp="1"/>
          </p:cNvSpPr>
          <p:nvPr>
            <p:ph type="title"/>
          </p:nvPr>
        </p:nvSpPr>
        <p:spPr/>
        <p:txBody>
          <a:bodyPr/>
          <a:lstStyle/>
          <a:p>
            <a:r>
              <a:rPr lang="en-US" sz="4000" dirty="0"/>
              <a:t>Membership/Scholarship Report</a:t>
            </a:r>
          </a:p>
        </p:txBody>
      </p:sp>
      <p:pic>
        <p:nvPicPr>
          <p:cNvPr id="5" name="Picture 4">
            <a:extLst>
              <a:ext uri="{FF2B5EF4-FFF2-40B4-BE49-F238E27FC236}">
                <a16:creationId xmlns:a16="http://schemas.microsoft.com/office/drawing/2014/main" id="{90446A27-3233-50B9-ABD4-C88984164B81}"/>
              </a:ext>
            </a:extLst>
          </p:cNvPr>
          <p:cNvPicPr>
            <a:picLocks noChangeAspect="1"/>
          </p:cNvPicPr>
          <p:nvPr/>
        </p:nvPicPr>
        <p:blipFill rotWithShape="1">
          <a:blip r:embed="rId3"/>
          <a:srcRect t="10746"/>
          <a:stretch/>
        </p:blipFill>
        <p:spPr>
          <a:xfrm>
            <a:off x="6824843" y="2192240"/>
            <a:ext cx="1554480" cy="2473520"/>
          </a:xfrm>
          <a:prstGeom prst="rect">
            <a:avLst/>
          </a:prstGeom>
        </p:spPr>
      </p:pic>
    </p:spTree>
    <p:extLst>
      <p:ext uri="{BB962C8B-B14F-4D97-AF65-F5344CB8AC3E}">
        <p14:creationId xmlns:p14="http://schemas.microsoft.com/office/powerpoint/2010/main" val="2975230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6305" y="1916103"/>
            <a:ext cx="7968862" cy="3304796"/>
          </a:xfrm>
        </p:spPr>
        <p:txBody>
          <a:bodyPr/>
          <a:lstStyle/>
          <a:p>
            <a:r>
              <a:rPr lang="en-US" b="1" dirty="0"/>
              <a:t>2023 </a:t>
            </a:r>
            <a:r>
              <a:rPr lang="en-US" dirty="0"/>
              <a:t>- We have 16 committees. Every board position has a committee to support the work of the Society.</a:t>
            </a:r>
          </a:p>
          <a:p>
            <a:r>
              <a:rPr lang="en-US" dirty="0"/>
              <a:t>Board positions can be viewed on the STSW website under the About the Board Members tab.</a:t>
            </a:r>
          </a:p>
          <a:p>
            <a:r>
              <a:rPr lang="en-US" dirty="0"/>
              <a:t>For committee participation opportunities please see the about section of the conference website, visit the STSW table to view sign-up sheets, or sign up through the conference app. </a:t>
            </a:r>
          </a:p>
          <a:p>
            <a:pPr marL="0" indent="0">
              <a:buNone/>
            </a:pPr>
            <a:endParaRPr lang="en-US" dirty="0"/>
          </a:p>
          <a:p>
            <a:endParaRPr lang="en-US" dirty="0"/>
          </a:p>
        </p:txBody>
      </p:sp>
      <p:sp>
        <p:nvSpPr>
          <p:cNvPr id="3" name="Title 2"/>
          <p:cNvSpPr>
            <a:spLocks noGrp="1"/>
          </p:cNvSpPr>
          <p:nvPr>
            <p:ph type="title"/>
          </p:nvPr>
        </p:nvSpPr>
        <p:spPr/>
        <p:txBody>
          <a:bodyPr/>
          <a:lstStyle/>
          <a:p>
            <a:r>
              <a:rPr lang="en-US" sz="4000" dirty="0"/>
              <a:t>Committee Participation Opportunities</a:t>
            </a:r>
          </a:p>
        </p:txBody>
      </p:sp>
    </p:spTree>
    <p:extLst>
      <p:ext uri="{BB962C8B-B14F-4D97-AF65-F5344CB8AC3E}">
        <p14:creationId xmlns:p14="http://schemas.microsoft.com/office/powerpoint/2010/main" val="919965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5174" y="964857"/>
            <a:ext cx="6555827" cy="478774"/>
          </a:xfrm>
        </p:spPr>
        <p:txBody>
          <a:bodyPr/>
          <a:lstStyle/>
          <a:p>
            <a:r>
              <a:rPr lang="en-US" sz="2251" dirty="0"/>
              <a:t>The Society for Transplant Social Workers Appreciates Our 2023 Exhibitors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1398" y="1631762"/>
            <a:ext cx="4741061" cy="1334113"/>
          </a:xfrm>
          <a:prstGeom prst="rect">
            <a:avLst/>
          </a:prstGeom>
          <a:noFill/>
          <a:ln>
            <a:noFill/>
          </a:ln>
        </p:spPr>
      </p:pic>
      <p:pic>
        <p:nvPicPr>
          <p:cNvPr id="12" name="Picture 4" descr="HelpHopeLive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4963" y="4046891"/>
            <a:ext cx="1270982" cy="632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NLDAC 2021 logo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5417" y="3394019"/>
            <a:ext cx="1197532" cy="617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CareDx 2021 (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2751" y="4690942"/>
            <a:ext cx="1734662" cy="50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https://stsw.wildapricot.org/resources/Pictures/job%20posting%20photos/livingbank.png"/>
          <p:cNvPicPr/>
          <p:nvPr/>
        </p:nvPicPr>
        <p:blipFill>
          <a:blip r:embed="rId7">
            <a:extLst>
              <a:ext uri="{28A0092B-C50C-407E-A947-70E740481C1C}">
                <a14:useLocalDpi xmlns:a14="http://schemas.microsoft.com/office/drawing/2010/main" val="0"/>
              </a:ext>
            </a:extLst>
          </a:blip>
          <a:srcRect/>
          <a:stretch>
            <a:fillRect/>
          </a:stretch>
        </p:blipFill>
        <p:spPr bwMode="auto">
          <a:xfrm>
            <a:off x="3705854" y="2878720"/>
            <a:ext cx="1418219" cy="1068527"/>
          </a:xfrm>
          <a:prstGeom prst="rect">
            <a:avLst/>
          </a:prstGeom>
          <a:noFill/>
          <a:ln>
            <a:noFill/>
          </a:ln>
        </p:spPr>
      </p:pic>
      <p:pic>
        <p:nvPicPr>
          <p:cNvPr id="18" name="Picture 17" descr="https://stsw.wildapricot.org/resources/Pictures/Conference%202022/biomatrix2022%20logo.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37417" y="5381566"/>
            <a:ext cx="1285252" cy="392342"/>
          </a:xfrm>
          <a:prstGeom prst="rect">
            <a:avLst/>
          </a:prstGeom>
          <a:noFill/>
          <a:ln>
            <a:noFill/>
          </a:ln>
        </p:spPr>
      </p:pic>
      <p:pic>
        <p:nvPicPr>
          <p:cNvPr id="22" name="Picture 6" descr="Veloxis 2021 logo (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16326" y="1826042"/>
            <a:ext cx="1798182" cy="1217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https://stsw.wildapricot.org/resources/Pictures/Conference%202022/NFT.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33098" y="2983870"/>
            <a:ext cx="1209812" cy="963377"/>
          </a:xfrm>
          <a:prstGeom prst="rect">
            <a:avLst/>
          </a:prstGeom>
          <a:noFill/>
          <a:ln>
            <a:noFill/>
          </a:ln>
        </p:spPr>
      </p:pic>
      <p:pic>
        <p:nvPicPr>
          <p:cNvPr id="26" name="Picture 25" descr="https://stsw.wildapricot.org/resources/Pictures/Conference%202022/amber%20pharmacy.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07276" y="4119883"/>
            <a:ext cx="1862039" cy="5179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2"/>
          <a:stretch>
            <a:fillRect/>
          </a:stretch>
        </p:blipFill>
        <p:spPr>
          <a:xfrm>
            <a:off x="4723087" y="5194204"/>
            <a:ext cx="1214651" cy="542861"/>
          </a:xfrm>
          <a:prstGeom prst="rect">
            <a:avLst/>
          </a:prstGeom>
        </p:spPr>
      </p:pic>
      <p:pic>
        <p:nvPicPr>
          <p:cNvPr id="4" name="Picture 3"/>
          <p:cNvPicPr>
            <a:picLocks noChangeAspect="1"/>
          </p:cNvPicPr>
          <p:nvPr/>
        </p:nvPicPr>
        <p:blipFill>
          <a:blip r:embed="rId13"/>
          <a:stretch>
            <a:fillRect/>
          </a:stretch>
        </p:blipFill>
        <p:spPr>
          <a:xfrm>
            <a:off x="6369017" y="4339432"/>
            <a:ext cx="1228697" cy="626087"/>
          </a:xfrm>
          <a:prstGeom prst="rect">
            <a:avLst/>
          </a:prstGeom>
        </p:spPr>
      </p:pic>
    </p:spTree>
    <p:extLst>
      <p:ext uri="{BB962C8B-B14F-4D97-AF65-F5344CB8AC3E}">
        <p14:creationId xmlns:p14="http://schemas.microsoft.com/office/powerpoint/2010/main" val="3072865793"/>
      </p:ext>
    </p:extLst>
  </p:cSld>
  <p:clrMapOvr>
    <a:masterClrMapping/>
  </p:clrMapOvr>
  <mc:AlternateContent xmlns:mc="http://schemas.openxmlformats.org/markup-compatibility/2006" xmlns:p14="http://schemas.microsoft.com/office/powerpoint/2010/main">
    <mc:Choice Requires="p14">
      <p:transition p14:dur="250" advTm="12000">
        <p14:reveal dir="r"/>
      </p:transition>
    </mc:Choice>
    <mc:Fallback xmlns="">
      <p:transition advTm="12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4497" y="102379"/>
            <a:ext cx="8307387" cy="1619250"/>
          </a:xfrm>
        </p:spPr>
        <p:txBody>
          <a:bodyPr/>
          <a:lstStyle/>
          <a:p>
            <a:r>
              <a:rPr lang="en-US" sz="4000" dirty="0"/>
              <a:t>STSW Credentialing</a:t>
            </a:r>
          </a:p>
        </p:txBody>
      </p:sp>
      <p:sp>
        <p:nvSpPr>
          <p:cNvPr id="3" name="Subtitle 2"/>
          <p:cNvSpPr>
            <a:spLocks noGrp="1"/>
          </p:cNvSpPr>
          <p:nvPr>
            <p:ph type="subTitle" idx="1"/>
          </p:nvPr>
        </p:nvSpPr>
        <p:spPr/>
        <p:txBody>
          <a:bodyPr/>
          <a:lstStyle/>
          <a:p>
            <a:endParaRPr lang="en-US" dirty="0"/>
          </a:p>
          <a:p>
            <a:endParaRPr lang="en-US" dirty="0"/>
          </a:p>
        </p:txBody>
      </p:sp>
      <p:pic>
        <p:nvPicPr>
          <p:cNvPr id="4" name="Picture 3"/>
          <p:cNvPicPr>
            <a:picLocks noChangeAspect="1"/>
          </p:cNvPicPr>
          <p:nvPr/>
        </p:nvPicPr>
        <p:blipFill>
          <a:blip r:embed="rId3"/>
          <a:stretch>
            <a:fillRect/>
          </a:stretch>
        </p:blipFill>
        <p:spPr>
          <a:xfrm>
            <a:off x="3549459" y="1721629"/>
            <a:ext cx="2043500" cy="4114800"/>
          </a:xfrm>
          <a:prstGeom prst="rect">
            <a:avLst/>
          </a:prstGeom>
        </p:spPr>
      </p:pic>
    </p:spTree>
    <p:extLst>
      <p:ext uri="{BB962C8B-B14F-4D97-AF65-F5344CB8AC3E}">
        <p14:creationId xmlns:p14="http://schemas.microsoft.com/office/powerpoint/2010/main" val="480564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417517" y="2148138"/>
            <a:ext cx="8307387" cy="1214754"/>
          </a:xfrm>
        </p:spPr>
        <p:txBody>
          <a:bodyPr/>
          <a:lstStyle/>
          <a:p>
            <a:r>
              <a:rPr lang="en-US" sz="4501" dirty="0"/>
              <a:t>STSW Annual Meeting</a:t>
            </a:r>
          </a:p>
        </p:txBody>
      </p:sp>
      <p:sp>
        <p:nvSpPr>
          <p:cNvPr id="6" name="Subtitle 2"/>
          <p:cNvSpPr>
            <a:spLocks noGrp="1"/>
          </p:cNvSpPr>
          <p:nvPr>
            <p:ph type="subTitle" idx="1"/>
          </p:nvPr>
        </p:nvSpPr>
        <p:spPr>
          <a:xfrm>
            <a:off x="417517" y="3418415"/>
            <a:ext cx="8307387" cy="564924"/>
          </a:xfrm>
        </p:spPr>
        <p:txBody>
          <a:bodyPr>
            <a:noAutofit/>
          </a:bodyPr>
          <a:lstStyle/>
          <a:p>
            <a:r>
              <a:rPr lang="en-US" sz="2800" dirty="0"/>
              <a:t>Wednesday, October 11, 2023</a:t>
            </a:r>
          </a:p>
          <a:p>
            <a:r>
              <a:rPr lang="en-US" sz="2800" dirty="0"/>
              <a:t>Lowes Coronado, San Diego, CA</a:t>
            </a:r>
          </a:p>
        </p:txBody>
      </p:sp>
    </p:spTree>
    <p:extLst>
      <p:ext uri="{BB962C8B-B14F-4D97-AF65-F5344CB8AC3E}">
        <p14:creationId xmlns:p14="http://schemas.microsoft.com/office/powerpoint/2010/main" val="417689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Credentialing Update</a:t>
            </a:r>
          </a:p>
        </p:txBody>
      </p:sp>
      <p:sp>
        <p:nvSpPr>
          <p:cNvPr id="3" name="Content Placeholder 2"/>
          <p:cNvSpPr>
            <a:spLocks noGrp="1"/>
          </p:cNvSpPr>
          <p:nvPr>
            <p:ph idx="1"/>
          </p:nvPr>
        </p:nvSpPr>
        <p:spPr>
          <a:xfrm>
            <a:off x="457203" y="1570103"/>
            <a:ext cx="8229600" cy="4112941"/>
          </a:xfrm>
        </p:spPr>
        <p:txBody>
          <a:bodyPr/>
          <a:lstStyle/>
          <a:p>
            <a:pPr marL="0" indent="0">
              <a:buNone/>
            </a:pPr>
            <a:r>
              <a:rPr lang="en-US" dirty="0">
                <a:solidFill>
                  <a:srgbClr val="283996"/>
                </a:solidFill>
              </a:rPr>
              <a:t>As of 9/30/2023:</a:t>
            </a:r>
          </a:p>
          <a:p>
            <a:pPr marL="0" indent="0">
              <a:buNone/>
            </a:pPr>
            <a:endParaRPr lang="en-US" dirty="0"/>
          </a:p>
        </p:txBody>
      </p:sp>
      <p:graphicFrame>
        <p:nvGraphicFramePr>
          <p:cNvPr id="6" name="Table 5"/>
          <p:cNvGraphicFramePr>
            <a:graphicFrameLocks noGrp="1"/>
          </p:cNvGraphicFramePr>
          <p:nvPr/>
        </p:nvGraphicFramePr>
        <p:xfrm>
          <a:off x="1611588" y="2440736"/>
          <a:ext cx="6096000" cy="2606506"/>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862903">
                <a:tc>
                  <a:txBody>
                    <a:bodyPr/>
                    <a:lstStyle/>
                    <a:p>
                      <a:endParaRPr lang="en-US" sz="1700" dirty="0"/>
                    </a:p>
                  </a:txBody>
                  <a:tcPr marT="34299" marB="34299"/>
                </a:tc>
                <a:tc>
                  <a:txBody>
                    <a:bodyPr/>
                    <a:lstStyle/>
                    <a:p>
                      <a:pPr algn="ctr"/>
                      <a:endParaRPr lang="en-US" sz="1800" dirty="0"/>
                    </a:p>
                    <a:p>
                      <a:pPr algn="ctr"/>
                      <a:r>
                        <a:rPr lang="en-US" sz="1800" dirty="0"/>
                        <a:t>Newly</a:t>
                      </a:r>
                      <a:r>
                        <a:rPr lang="en-US" sz="1800" baseline="0" dirty="0"/>
                        <a:t> credentialed</a:t>
                      </a:r>
                      <a:endParaRPr lang="en-US" sz="1800" dirty="0"/>
                    </a:p>
                  </a:txBody>
                  <a:tcPr marT="34299" marB="34299"/>
                </a:tc>
                <a:tc>
                  <a:txBody>
                    <a:bodyPr/>
                    <a:lstStyle/>
                    <a:p>
                      <a:pPr algn="ctr"/>
                      <a:r>
                        <a:rPr lang="en-US" sz="1800" dirty="0"/>
                        <a:t>Total</a:t>
                      </a:r>
                    </a:p>
                    <a:p>
                      <a:pPr algn="ctr"/>
                      <a:r>
                        <a:rPr lang="en-US" sz="1800" dirty="0"/>
                        <a:t>Re-credentialed</a:t>
                      </a:r>
                    </a:p>
                  </a:txBody>
                  <a:tcPr marT="34299" marB="34299"/>
                </a:tc>
                <a:tc>
                  <a:txBody>
                    <a:bodyPr/>
                    <a:lstStyle/>
                    <a:p>
                      <a:pPr algn="ctr"/>
                      <a:endParaRPr lang="en-US" sz="1800" dirty="0"/>
                    </a:p>
                    <a:p>
                      <a:pPr algn="ctr"/>
                      <a:r>
                        <a:rPr lang="en-US" sz="1800" dirty="0"/>
                        <a:t>Total</a:t>
                      </a:r>
                      <a:endParaRPr lang="en-US" sz="1800" baseline="0" dirty="0"/>
                    </a:p>
                    <a:p>
                      <a:pPr algn="ctr"/>
                      <a:r>
                        <a:rPr lang="en-US" sz="1800" baseline="0" dirty="0"/>
                        <a:t>credentialed</a:t>
                      </a:r>
                      <a:endParaRPr lang="en-US" sz="1800" dirty="0"/>
                    </a:p>
                  </a:txBody>
                  <a:tcPr marT="34299" marB="34299"/>
                </a:tc>
                <a:extLst>
                  <a:ext uri="{0D108BD9-81ED-4DB2-BD59-A6C34878D82A}">
                    <a16:rowId xmlns:a16="http://schemas.microsoft.com/office/drawing/2014/main" val="10000"/>
                  </a:ext>
                </a:extLst>
              </a:tr>
              <a:tr h="485902">
                <a:tc>
                  <a:txBody>
                    <a:bodyPr/>
                    <a:lstStyle/>
                    <a:p>
                      <a:pPr algn="ctr"/>
                      <a:r>
                        <a:rPr lang="en-US" sz="1800" dirty="0"/>
                        <a:t>CCTSW</a:t>
                      </a:r>
                    </a:p>
                  </a:txBody>
                  <a:tcPr marT="34299" marB="34299"/>
                </a:tc>
                <a:tc>
                  <a:txBody>
                    <a:bodyPr/>
                    <a:lstStyle/>
                    <a:p>
                      <a:pPr algn="ctr"/>
                      <a:r>
                        <a:rPr lang="en-US" sz="1800" dirty="0"/>
                        <a:t>25</a:t>
                      </a:r>
                    </a:p>
                  </a:txBody>
                  <a:tcPr marT="34299" marB="34299"/>
                </a:tc>
                <a:tc>
                  <a:txBody>
                    <a:bodyPr/>
                    <a:lstStyle/>
                    <a:p>
                      <a:pPr algn="ctr"/>
                      <a:r>
                        <a:rPr lang="en-US" sz="1800" dirty="0"/>
                        <a:t>41</a:t>
                      </a:r>
                    </a:p>
                  </a:txBody>
                  <a:tcPr marT="34299" marB="34299"/>
                </a:tc>
                <a:tc>
                  <a:txBody>
                    <a:bodyPr/>
                    <a:lstStyle/>
                    <a:p>
                      <a:pPr marL="0" marR="0" lvl="0" indent="0" algn="ctr" defTabSz="685834" rtl="0" eaLnBrk="1" fontAlgn="auto" latinLnBrk="0" hangingPunct="1">
                        <a:lnSpc>
                          <a:spcPct val="100000"/>
                        </a:lnSpc>
                        <a:spcBef>
                          <a:spcPts val="0"/>
                        </a:spcBef>
                        <a:spcAft>
                          <a:spcPts val="0"/>
                        </a:spcAft>
                        <a:buClrTx/>
                        <a:buSzTx/>
                        <a:buFontTx/>
                        <a:buNone/>
                        <a:tabLst/>
                        <a:defRPr/>
                      </a:pPr>
                      <a:r>
                        <a:rPr lang="en-US" sz="1800" dirty="0"/>
                        <a:t>166</a:t>
                      </a:r>
                    </a:p>
                  </a:txBody>
                  <a:tcPr marT="34299" marB="34299"/>
                </a:tc>
                <a:extLst>
                  <a:ext uri="{0D108BD9-81ED-4DB2-BD59-A6C34878D82A}">
                    <a16:rowId xmlns:a16="http://schemas.microsoft.com/office/drawing/2014/main" val="10001"/>
                  </a:ext>
                </a:extLst>
              </a:tr>
              <a:tr h="409682">
                <a:tc>
                  <a:txBody>
                    <a:bodyPr/>
                    <a:lstStyle/>
                    <a:p>
                      <a:pPr algn="ctr"/>
                      <a:r>
                        <a:rPr lang="en-US" sz="1800" dirty="0"/>
                        <a:t>CCSW-MCS</a:t>
                      </a:r>
                    </a:p>
                  </a:txBody>
                  <a:tcPr marT="34299" marB="34299"/>
                </a:tc>
                <a:tc>
                  <a:txBody>
                    <a:bodyPr/>
                    <a:lstStyle/>
                    <a:p>
                      <a:pPr algn="ctr"/>
                      <a:r>
                        <a:rPr lang="en-US" sz="1800" dirty="0"/>
                        <a:t>1</a:t>
                      </a:r>
                    </a:p>
                  </a:txBody>
                  <a:tcPr marT="34299" marB="34299"/>
                </a:tc>
                <a:tc>
                  <a:txBody>
                    <a:bodyPr/>
                    <a:lstStyle/>
                    <a:p>
                      <a:pPr algn="ctr"/>
                      <a:r>
                        <a:rPr lang="en-US" sz="1800" dirty="0"/>
                        <a:t>0</a:t>
                      </a:r>
                    </a:p>
                  </a:txBody>
                  <a:tcPr marT="34299" marB="34299"/>
                </a:tc>
                <a:tc>
                  <a:txBody>
                    <a:bodyPr/>
                    <a:lstStyle/>
                    <a:p>
                      <a:pPr algn="ctr"/>
                      <a:r>
                        <a:rPr lang="en-US" sz="1800" dirty="0"/>
                        <a:t>6</a:t>
                      </a:r>
                    </a:p>
                  </a:txBody>
                  <a:tcPr marT="34299" marB="34299"/>
                </a:tc>
                <a:extLst>
                  <a:ext uri="{0D108BD9-81ED-4DB2-BD59-A6C34878D82A}">
                    <a16:rowId xmlns:a16="http://schemas.microsoft.com/office/drawing/2014/main" val="10002"/>
                  </a:ext>
                </a:extLst>
              </a:tr>
              <a:tr h="409682">
                <a:tc>
                  <a:txBody>
                    <a:bodyPr/>
                    <a:lstStyle/>
                    <a:p>
                      <a:pPr algn="ctr"/>
                      <a:r>
                        <a:rPr lang="en-US" sz="1800" dirty="0"/>
                        <a:t>CCTSW-MCS</a:t>
                      </a:r>
                    </a:p>
                  </a:txBody>
                  <a:tcPr marT="34299" marB="34299"/>
                </a:tc>
                <a:tc>
                  <a:txBody>
                    <a:bodyPr/>
                    <a:lstStyle/>
                    <a:p>
                      <a:pPr algn="ctr"/>
                      <a:r>
                        <a:rPr lang="en-US" sz="1800" dirty="0"/>
                        <a:t>5</a:t>
                      </a:r>
                    </a:p>
                  </a:txBody>
                  <a:tcPr marT="34299" marB="34299"/>
                </a:tc>
                <a:tc>
                  <a:txBody>
                    <a:bodyPr/>
                    <a:lstStyle/>
                    <a:p>
                      <a:pPr algn="ctr"/>
                      <a:r>
                        <a:rPr lang="en-US" sz="1800" dirty="0"/>
                        <a:t>12</a:t>
                      </a:r>
                    </a:p>
                  </a:txBody>
                  <a:tcPr marT="34299" marB="34299"/>
                </a:tc>
                <a:tc>
                  <a:txBody>
                    <a:bodyPr/>
                    <a:lstStyle/>
                    <a:p>
                      <a:pPr algn="ctr"/>
                      <a:r>
                        <a:rPr lang="en-US" sz="1800" dirty="0"/>
                        <a:t>51</a:t>
                      </a:r>
                    </a:p>
                  </a:txBody>
                  <a:tcPr marT="34299" marB="34299"/>
                </a:tc>
                <a:extLst>
                  <a:ext uri="{0D108BD9-81ED-4DB2-BD59-A6C34878D82A}">
                    <a16:rowId xmlns:a16="http://schemas.microsoft.com/office/drawing/2014/main" val="10003"/>
                  </a:ext>
                </a:extLst>
              </a:tr>
              <a:tr h="409682">
                <a:tc>
                  <a:txBody>
                    <a:bodyPr/>
                    <a:lstStyle/>
                    <a:p>
                      <a:pPr algn="ctr"/>
                      <a:r>
                        <a:rPr lang="en-US" sz="1800" dirty="0"/>
                        <a:t>Totals</a:t>
                      </a:r>
                    </a:p>
                  </a:txBody>
                  <a:tcPr marT="34299" marB="34299"/>
                </a:tc>
                <a:tc>
                  <a:txBody>
                    <a:bodyPr/>
                    <a:lstStyle/>
                    <a:p>
                      <a:pPr algn="ctr"/>
                      <a:r>
                        <a:rPr lang="en-US" sz="1800" dirty="0"/>
                        <a:t>31</a:t>
                      </a:r>
                    </a:p>
                  </a:txBody>
                  <a:tcPr marT="34299" marB="34299"/>
                </a:tc>
                <a:tc>
                  <a:txBody>
                    <a:bodyPr/>
                    <a:lstStyle/>
                    <a:p>
                      <a:pPr algn="ctr"/>
                      <a:r>
                        <a:rPr lang="en-US" sz="1800" dirty="0"/>
                        <a:t>53</a:t>
                      </a:r>
                    </a:p>
                  </a:txBody>
                  <a:tcPr marT="34299" marB="34299"/>
                </a:tc>
                <a:tc>
                  <a:txBody>
                    <a:bodyPr/>
                    <a:lstStyle/>
                    <a:p>
                      <a:pPr algn="ctr"/>
                      <a:r>
                        <a:rPr lang="en-US" sz="1800" dirty="0"/>
                        <a:t>223</a:t>
                      </a:r>
                    </a:p>
                  </a:txBody>
                  <a:tcPr marT="34299" marB="34299"/>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39749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51899" y="197361"/>
            <a:ext cx="3220401" cy="1174240"/>
          </a:xfrm>
        </p:spPr>
        <p:txBody>
          <a:bodyPr>
            <a:noAutofit/>
          </a:bodyPr>
          <a:lstStyle/>
          <a:p>
            <a:r>
              <a:rPr lang="en-US" sz="3000" b="1" i="1" dirty="0">
                <a:solidFill>
                  <a:schemeClr val="accent1">
                    <a:lumMod val="75000"/>
                  </a:schemeClr>
                </a:solidFill>
                <a:effectLst>
                  <a:outerShdw blurRad="38100" dist="38100" dir="2700000" algn="tl">
                    <a:srgbClr val="000000">
                      <a:alpha val="43137"/>
                    </a:srgbClr>
                  </a:outerShdw>
                </a:effectLst>
                <a:cs typeface="Arial"/>
              </a:rPr>
              <a:t>Congratulations</a:t>
            </a:r>
            <a:r>
              <a:rPr lang="en-US" sz="1800" b="1" i="1" dirty="0">
                <a:solidFill>
                  <a:schemeClr val="accent1">
                    <a:lumMod val="75000"/>
                  </a:schemeClr>
                </a:solidFill>
                <a:effectLst>
                  <a:outerShdw blurRad="38100" dist="38100" dir="2700000" algn="tl">
                    <a:srgbClr val="000000">
                      <a:alpha val="43137"/>
                    </a:srgbClr>
                  </a:outerShdw>
                </a:effectLst>
                <a:cs typeface="Arial"/>
              </a:rPr>
              <a:t> </a:t>
            </a:r>
            <a:br>
              <a:rPr lang="en-US" sz="1800" b="1" i="1" dirty="0">
                <a:solidFill>
                  <a:schemeClr val="accent1">
                    <a:lumMod val="75000"/>
                  </a:schemeClr>
                </a:solidFill>
                <a:effectLst>
                  <a:outerShdw blurRad="38100" dist="38100" dir="2700000" algn="tl">
                    <a:srgbClr val="000000">
                      <a:alpha val="43137"/>
                    </a:srgbClr>
                  </a:outerShdw>
                </a:effectLst>
                <a:cs typeface="Arial"/>
              </a:rPr>
            </a:br>
            <a:r>
              <a:rPr lang="en-US" sz="1800" b="1" i="1" dirty="0">
                <a:solidFill>
                  <a:schemeClr val="accent1">
                    <a:lumMod val="75000"/>
                  </a:schemeClr>
                </a:solidFill>
                <a:effectLst>
                  <a:outerShdw blurRad="38100" dist="38100" dir="2700000" algn="tl">
                    <a:srgbClr val="000000">
                      <a:alpha val="43137"/>
                    </a:srgbClr>
                  </a:outerShdw>
                </a:effectLst>
                <a:cs typeface="Arial"/>
              </a:rPr>
              <a:t>to our new CCTSW, CCTSW-MCS, and CCSW-MCS recipients!</a:t>
            </a:r>
          </a:p>
        </p:txBody>
      </p:sp>
      <p:sp>
        <p:nvSpPr>
          <p:cNvPr id="7" name="Rectangle: Rounded Corners 6">
            <a:extLst>
              <a:ext uri="{FF2B5EF4-FFF2-40B4-BE49-F238E27FC236}">
                <a16:creationId xmlns:a16="http://schemas.microsoft.com/office/drawing/2014/main" id="{0B3CF97D-0A5C-0420-2CB4-EE0CAEA1922D}"/>
              </a:ext>
            </a:extLst>
          </p:cNvPr>
          <p:cNvSpPr/>
          <p:nvPr/>
        </p:nvSpPr>
        <p:spPr>
          <a:xfrm>
            <a:off x="2397441" y="1534886"/>
            <a:ext cx="4371975" cy="2227852"/>
          </a:xfrm>
          <a:prstGeom prst="roundRect">
            <a:avLst/>
          </a:prstGeom>
        </p:spPr>
        <p:style>
          <a:lnRef idx="2">
            <a:schemeClr val="accent1"/>
          </a:lnRef>
          <a:fillRef idx="1">
            <a:schemeClr val="lt1"/>
          </a:fillRef>
          <a:effectRef idx="0">
            <a:schemeClr val="accent1"/>
          </a:effectRef>
          <a:fontRef idx="minor">
            <a:schemeClr val="dk1"/>
          </a:fontRef>
        </p:style>
        <p:txBody>
          <a:bodyPr numCol="3" rtlCol="0" anchor="ctr"/>
          <a:lstStyle/>
          <a:p>
            <a:endParaRPr lang="en-US" sz="1350" i="1" dirty="0">
              <a:solidFill>
                <a:schemeClr val="tx1"/>
              </a:solidFill>
            </a:endParaRPr>
          </a:p>
          <a:p>
            <a:endParaRPr lang="en-US" sz="1350" i="1" dirty="0">
              <a:solidFill>
                <a:schemeClr val="tx1"/>
              </a:solidFill>
            </a:endParaRPr>
          </a:p>
          <a:p>
            <a:endParaRPr lang="en-US" sz="1350" i="1" dirty="0">
              <a:solidFill>
                <a:schemeClr val="tx1"/>
              </a:solidFill>
            </a:endParaRPr>
          </a:p>
          <a:p>
            <a:r>
              <a:rPr lang="en-US" sz="1350" i="1" dirty="0">
                <a:solidFill>
                  <a:schemeClr val="tx1"/>
                </a:solidFill>
              </a:rPr>
              <a:t>Jennifer Adams</a:t>
            </a:r>
          </a:p>
          <a:p>
            <a:r>
              <a:rPr lang="en-US" sz="1350" i="1" dirty="0">
                <a:solidFill>
                  <a:schemeClr val="tx1"/>
                </a:solidFill>
              </a:rPr>
              <a:t>Rosanne </a:t>
            </a:r>
            <a:r>
              <a:rPr lang="en-US" sz="1350" i="1" dirty="0" err="1">
                <a:solidFill>
                  <a:schemeClr val="tx1"/>
                </a:solidFill>
              </a:rPr>
              <a:t>Alo</a:t>
            </a:r>
            <a:endParaRPr lang="en-US" sz="1350" i="1" dirty="0">
              <a:solidFill>
                <a:schemeClr val="tx1"/>
              </a:solidFill>
            </a:endParaRPr>
          </a:p>
          <a:p>
            <a:r>
              <a:rPr lang="en-US" sz="1350" i="1" dirty="0">
                <a:solidFill>
                  <a:schemeClr val="tx1"/>
                </a:solidFill>
              </a:rPr>
              <a:t>Letitia Bishop</a:t>
            </a:r>
          </a:p>
          <a:p>
            <a:r>
              <a:rPr lang="en-US" sz="1350" i="1" dirty="0">
                <a:solidFill>
                  <a:schemeClr val="tx1"/>
                </a:solidFill>
              </a:rPr>
              <a:t>Brooke </a:t>
            </a:r>
            <a:r>
              <a:rPr lang="en-US" sz="1350" i="1" dirty="0" err="1">
                <a:solidFill>
                  <a:schemeClr val="tx1"/>
                </a:solidFill>
              </a:rPr>
              <a:t>Bolinger</a:t>
            </a:r>
            <a:endParaRPr lang="en-US" sz="1350" i="1" dirty="0">
              <a:solidFill>
                <a:schemeClr val="tx1"/>
              </a:solidFill>
            </a:endParaRPr>
          </a:p>
          <a:p>
            <a:r>
              <a:rPr lang="en-US" sz="1350" i="1" dirty="0">
                <a:solidFill>
                  <a:schemeClr val="tx1"/>
                </a:solidFill>
              </a:rPr>
              <a:t>Taunya Clarke</a:t>
            </a:r>
          </a:p>
          <a:p>
            <a:r>
              <a:rPr lang="en-US" sz="1350" i="1" dirty="0">
                <a:solidFill>
                  <a:schemeClr val="tx1"/>
                </a:solidFill>
              </a:rPr>
              <a:t>Jillian Cotton</a:t>
            </a:r>
          </a:p>
          <a:p>
            <a:r>
              <a:rPr lang="en-US" sz="1350" i="1" dirty="0">
                <a:solidFill>
                  <a:schemeClr val="tx1"/>
                </a:solidFill>
              </a:rPr>
              <a:t>Lauren Daily</a:t>
            </a:r>
          </a:p>
          <a:p>
            <a:r>
              <a:rPr lang="en-US" sz="1350" i="1" dirty="0">
                <a:solidFill>
                  <a:schemeClr val="tx1"/>
                </a:solidFill>
              </a:rPr>
              <a:t>Melissa </a:t>
            </a:r>
            <a:r>
              <a:rPr lang="en-US" sz="1350" i="1" dirty="0" err="1">
                <a:solidFill>
                  <a:schemeClr val="tx1"/>
                </a:solidFill>
              </a:rPr>
              <a:t>Dorris</a:t>
            </a:r>
            <a:endParaRPr lang="en-US" sz="1350" i="1" dirty="0">
              <a:solidFill>
                <a:schemeClr val="tx1"/>
              </a:solidFill>
            </a:endParaRPr>
          </a:p>
          <a:p>
            <a:r>
              <a:rPr lang="en-US" sz="1350" i="1" dirty="0">
                <a:solidFill>
                  <a:schemeClr val="tx1"/>
                </a:solidFill>
              </a:rPr>
              <a:t>Laura Dunn</a:t>
            </a:r>
          </a:p>
          <a:p>
            <a:r>
              <a:rPr lang="en-US" sz="1350" i="1" dirty="0">
                <a:solidFill>
                  <a:schemeClr val="tx1"/>
                </a:solidFill>
              </a:rPr>
              <a:t>Megan </a:t>
            </a:r>
            <a:r>
              <a:rPr lang="en-US" sz="1350" i="1" dirty="0" err="1">
                <a:solidFill>
                  <a:schemeClr val="tx1"/>
                </a:solidFill>
              </a:rPr>
              <a:t>Fecht</a:t>
            </a:r>
            <a:endParaRPr lang="en-US" sz="1350" i="1" dirty="0">
              <a:solidFill>
                <a:schemeClr val="tx1"/>
              </a:solidFill>
            </a:endParaRPr>
          </a:p>
          <a:p>
            <a:r>
              <a:rPr lang="en-US" sz="1350" i="1" dirty="0">
                <a:solidFill>
                  <a:schemeClr val="tx1"/>
                </a:solidFill>
              </a:rPr>
              <a:t>Chelsea </a:t>
            </a:r>
            <a:r>
              <a:rPr lang="en-US" sz="1350" i="1" dirty="0" err="1">
                <a:solidFill>
                  <a:schemeClr val="tx1"/>
                </a:solidFill>
              </a:rPr>
              <a:t>Flohe</a:t>
            </a:r>
            <a:endParaRPr lang="en-US" sz="1350" i="1" dirty="0">
              <a:solidFill>
                <a:schemeClr val="tx1"/>
              </a:solidFill>
            </a:endParaRPr>
          </a:p>
          <a:p>
            <a:r>
              <a:rPr lang="en-US" sz="1350" i="1" dirty="0">
                <a:solidFill>
                  <a:schemeClr val="tx1"/>
                </a:solidFill>
              </a:rPr>
              <a:t>Melissa Graves</a:t>
            </a:r>
          </a:p>
          <a:p>
            <a:r>
              <a:rPr lang="en-US" sz="1350" i="1" dirty="0">
                <a:solidFill>
                  <a:schemeClr val="tx1"/>
                </a:solidFill>
              </a:rPr>
              <a:t>Nikole Krueger</a:t>
            </a:r>
          </a:p>
          <a:p>
            <a:r>
              <a:rPr lang="en-US" sz="1350" i="1" dirty="0">
                <a:solidFill>
                  <a:schemeClr val="tx1"/>
                </a:solidFill>
              </a:rPr>
              <a:t>Gabrielle </a:t>
            </a:r>
            <a:r>
              <a:rPr lang="en-US" sz="1350" i="1" dirty="0" err="1">
                <a:solidFill>
                  <a:schemeClr val="tx1"/>
                </a:solidFill>
              </a:rPr>
              <a:t>LeMarier</a:t>
            </a:r>
            <a:endParaRPr lang="en-US" sz="1350" i="1" dirty="0">
              <a:solidFill>
                <a:schemeClr val="tx1"/>
              </a:solidFill>
            </a:endParaRPr>
          </a:p>
          <a:p>
            <a:r>
              <a:rPr lang="en-US" sz="1350" i="1" dirty="0">
                <a:solidFill>
                  <a:schemeClr val="tx1"/>
                </a:solidFill>
              </a:rPr>
              <a:t>Gloria Martinez</a:t>
            </a:r>
          </a:p>
          <a:p>
            <a:r>
              <a:rPr lang="en-US" sz="1350" i="1" dirty="0">
                <a:solidFill>
                  <a:schemeClr val="tx1"/>
                </a:solidFill>
              </a:rPr>
              <a:t>Joy Melo</a:t>
            </a:r>
          </a:p>
          <a:p>
            <a:r>
              <a:rPr lang="en-US" sz="1350" i="1" dirty="0">
                <a:solidFill>
                  <a:schemeClr val="tx1"/>
                </a:solidFill>
              </a:rPr>
              <a:t>Cheryl Morris</a:t>
            </a:r>
          </a:p>
          <a:p>
            <a:r>
              <a:rPr lang="en-US" sz="1350" i="1" dirty="0">
                <a:solidFill>
                  <a:schemeClr val="tx1"/>
                </a:solidFill>
              </a:rPr>
              <a:t>Sarah Padilla</a:t>
            </a:r>
          </a:p>
          <a:p>
            <a:r>
              <a:rPr lang="en-US" sz="1350" i="1" dirty="0">
                <a:solidFill>
                  <a:schemeClr val="tx1"/>
                </a:solidFill>
              </a:rPr>
              <a:t>Matthew Paek</a:t>
            </a:r>
          </a:p>
          <a:p>
            <a:r>
              <a:rPr lang="en-US" sz="1350" i="1" dirty="0">
                <a:solidFill>
                  <a:schemeClr val="tx1"/>
                </a:solidFill>
              </a:rPr>
              <a:t>Mary Phillips</a:t>
            </a:r>
          </a:p>
          <a:p>
            <a:r>
              <a:rPr lang="en-US" sz="1350" i="1" dirty="0">
                <a:solidFill>
                  <a:schemeClr val="tx1"/>
                </a:solidFill>
              </a:rPr>
              <a:t>Rose Quigley</a:t>
            </a:r>
          </a:p>
          <a:p>
            <a:pPr defTabSz="685800">
              <a:defRPr/>
            </a:pPr>
            <a:r>
              <a:rPr lang="en-US" sz="1350" i="1" dirty="0" err="1">
                <a:solidFill>
                  <a:schemeClr val="tx1"/>
                </a:solidFill>
              </a:rPr>
              <a:t>Iesah</a:t>
            </a:r>
            <a:r>
              <a:rPr lang="en-US" sz="1350" i="1" dirty="0">
                <a:solidFill>
                  <a:schemeClr val="tx1"/>
                </a:solidFill>
              </a:rPr>
              <a:t> Sims</a:t>
            </a:r>
          </a:p>
          <a:p>
            <a:pPr defTabSz="685800">
              <a:defRPr/>
            </a:pPr>
            <a:r>
              <a:rPr lang="en-US" sz="1350" i="1" dirty="0">
                <a:solidFill>
                  <a:schemeClr val="tx1"/>
                </a:solidFill>
              </a:rPr>
              <a:t>Lauren Smitherman</a:t>
            </a:r>
          </a:p>
          <a:p>
            <a:pPr defTabSz="685800">
              <a:defRPr/>
            </a:pPr>
            <a:r>
              <a:rPr lang="en-US" sz="1350" i="1" dirty="0">
                <a:solidFill>
                  <a:schemeClr val="tx1"/>
                </a:solidFill>
              </a:rPr>
              <a:t>Paulette Toledo</a:t>
            </a:r>
          </a:p>
          <a:p>
            <a:pPr defTabSz="685800">
              <a:defRPr/>
            </a:pPr>
            <a:r>
              <a:rPr lang="en-US" sz="1350" i="1" dirty="0">
                <a:solidFill>
                  <a:schemeClr val="tx1"/>
                </a:solidFill>
              </a:rPr>
              <a:t>Charles Wilson</a:t>
            </a:r>
          </a:p>
          <a:p>
            <a:endParaRPr lang="en-US" sz="1350" i="1" dirty="0">
              <a:solidFill>
                <a:schemeClr val="tx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0320" y="1143000"/>
            <a:ext cx="1028700" cy="1028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ectangle: Rounded Corners 10">
            <a:extLst>
              <a:ext uri="{FF2B5EF4-FFF2-40B4-BE49-F238E27FC236}">
                <a16:creationId xmlns:a16="http://schemas.microsoft.com/office/drawing/2014/main" id="{EA01419D-51DF-5804-60BA-A13417F64245}"/>
              </a:ext>
            </a:extLst>
          </p:cNvPr>
          <p:cNvSpPr/>
          <p:nvPr/>
        </p:nvSpPr>
        <p:spPr>
          <a:xfrm>
            <a:off x="3100794" y="4514850"/>
            <a:ext cx="1485900" cy="2057400"/>
          </a:xfrm>
          <a:prstGeom prst="roundRect">
            <a:avLst/>
          </a:prstGeom>
        </p:spPr>
        <p:style>
          <a:lnRef idx="2">
            <a:schemeClr val="accent1"/>
          </a:lnRef>
          <a:fillRef idx="1">
            <a:schemeClr val="lt1"/>
          </a:fillRef>
          <a:effectRef idx="0">
            <a:schemeClr val="accent1"/>
          </a:effectRef>
          <a:fontRef idx="minor">
            <a:schemeClr val="dk1"/>
          </a:fontRef>
        </p:style>
        <p:txBody>
          <a:bodyPr numCol="1" rtlCol="0" anchor="ctr"/>
          <a:lstStyle/>
          <a:p>
            <a:endParaRPr lang="en-US" sz="1350" i="1">
              <a:solidFill>
                <a:schemeClr val="tx1"/>
              </a:solidFill>
            </a:endParaRPr>
          </a:p>
          <a:p>
            <a:endParaRPr lang="en-US" sz="1350" i="1">
              <a:solidFill>
                <a:schemeClr val="tx1"/>
              </a:solidFill>
            </a:endParaRPr>
          </a:p>
          <a:p>
            <a:pPr algn="ctr"/>
            <a:endParaRPr lang="en-US" sz="1350" i="1">
              <a:solidFill>
                <a:schemeClr val="tx1"/>
              </a:solidFill>
            </a:endParaRPr>
          </a:p>
          <a:p>
            <a:pPr algn="ctr"/>
            <a:r>
              <a:rPr lang="en-US" sz="1350" i="1">
                <a:solidFill>
                  <a:schemeClr val="tx1"/>
                </a:solidFill>
              </a:rPr>
              <a:t>Mary Alexander</a:t>
            </a:r>
          </a:p>
          <a:p>
            <a:pPr algn="ctr"/>
            <a:r>
              <a:rPr lang="en-US" sz="1350" i="1">
                <a:solidFill>
                  <a:schemeClr val="tx1"/>
                </a:solidFill>
              </a:rPr>
              <a:t>Debra Clark</a:t>
            </a:r>
          </a:p>
          <a:p>
            <a:pPr algn="ctr"/>
            <a:r>
              <a:rPr lang="en-US" sz="1350" i="1">
                <a:solidFill>
                  <a:schemeClr val="tx1"/>
                </a:solidFill>
              </a:rPr>
              <a:t>Jennifer Leonard</a:t>
            </a:r>
          </a:p>
          <a:p>
            <a:pPr algn="ctr"/>
            <a:r>
              <a:rPr lang="en-US" sz="1350" i="1">
                <a:solidFill>
                  <a:schemeClr val="tx1"/>
                </a:solidFill>
              </a:rPr>
              <a:t>Melinda Ortega</a:t>
            </a:r>
          </a:p>
          <a:p>
            <a:pPr algn="ctr"/>
            <a:r>
              <a:rPr lang="en-US" sz="1350" i="1">
                <a:solidFill>
                  <a:schemeClr val="tx1"/>
                </a:solidFill>
              </a:rPr>
              <a:t>Allie Sakai</a:t>
            </a:r>
          </a:p>
          <a:p>
            <a:endParaRPr lang="en-US" sz="1350" i="1" dirty="0">
              <a:solidFill>
                <a:schemeClr val="tx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9394" y="4000500"/>
            <a:ext cx="1028700" cy="1028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ectangle: Rounded Corners 11">
            <a:extLst>
              <a:ext uri="{FF2B5EF4-FFF2-40B4-BE49-F238E27FC236}">
                <a16:creationId xmlns:a16="http://schemas.microsoft.com/office/drawing/2014/main" id="{FB9AA8E1-CD9B-A33C-EBEA-B80FBBD9A6C8}"/>
              </a:ext>
            </a:extLst>
          </p:cNvPr>
          <p:cNvSpPr/>
          <p:nvPr/>
        </p:nvSpPr>
        <p:spPr>
          <a:xfrm>
            <a:off x="4686300" y="4514850"/>
            <a:ext cx="1485900" cy="2057400"/>
          </a:xfrm>
          <a:prstGeom prst="roundRect">
            <a:avLst/>
          </a:prstGeom>
        </p:spPr>
        <p:style>
          <a:lnRef idx="2">
            <a:schemeClr val="accent1"/>
          </a:lnRef>
          <a:fillRef idx="1">
            <a:schemeClr val="lt1"/>
          </a:fillRef>
          <a:effectRef idx="0">
            <a:schemeClr val="accent1"/>
          </a:effectRef>
          <a:fontRef idx="minor">
            <a:schemeClr val="dk1"/>
          </a:fontRef>
        </p:style>
        <p:txBody>
          <a:bodyPr numCol="1" rtlCol="0" anchor="ctr"/>
          <a:lstStyle/>
          <a:p>
            <a:pPr algn="ctr"/>
            <a:r>
              <a:rPr lang="en-US" sz="1350" i="1" dirty="0">
                <a:solidFill>
                  <a:schemeClr val="tx1"/>
                </a:solidFill>
              </a:rPr>
              <a:t>Mary Weatherby</a:t>
            </a:r>
          </a:p>
          <a:p>
            <a:endParaRPr lang="en-US" sz="1350" i="1" dirty="0">
              <a:solidFill>
                <a:schemeClr val="tx1"/>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4900" y="4000500"/>
            <a:ext cx="1028700" cy="1028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Rectangle 12">
            <a:extLst>
              <a:ext uri="{FF2B5EF4-FFF2-40B4-BE49-F238E27FC236}">
                <a16:creationId xmlns:a16="http://schemas.microsoft.com/office/drawing/2014/main" id="{A845B826-0A92-3438-56BF-3E09B56955D7}"/>
              </a:ext>
            </a:extLst>
          </p:cNvPr>
          <p:cNvSpPr/>
          <p:nvPr/>
        </p:nvSpPr>
        <p:spPr>
          <a:xfrm>
            <a:off x="2505759" y="254560"/>
            <a:ext cx="1190070" cy="692497"/>
          </a:xfrm>
          <a:prstGeom prst="rect">
            <a:avLst/>
          </a:prstGeom>
          <a:noFill/>
        </p:spPr>
        <p:txBody>
          <a:bodyPr wrap="none" lIns="68580" tIns="34290" rIns="68580" bIns="34290">
            <a:spAutoFit/>
          </a:bodyPr>
          <a:lstStyle/>
          <a:p>
            <a:pPr algn="ctr"/>
            <a:r>
              <a:rPr lang="en-US" sz="4050" dirty="0">
                <a:ln w="0"/>
                <a:solidFill>
                  <a:schemeClr val="accent1"/>
                </a:solidFill>
                <a:effectLst>
                  <a:outerShdw blurRad="38100" dist="25400" dir="5400000" algn="ctr" rotWithShape="0">
                    <a:srgbClr val="6E747A">
                      <a:alpha val="43000"/>
                    </a:srgbClr>
                  </a:outerShdw>
                </a:effectLst>
              </a:rPr>
              <a:t>2023</a:t>
            </a:r>
          </a:p>
        </p:txBody>
      </p:sp>
    </p:spTree>
    <p:extLst>
      <p:ext uri="{BB962C8B-B14F-4D97-AF65-F5344CB8AC3E}">
        <p14:creationId xmlns:p14="http://schemas.microsoft.com/office/powerpoint/2010/main" val="990454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Credentialing Update</a:t>
            </a:r>
          </a:p>
        </p:txBody>
      </p:sp>
      <p:graphicFrame>
        <p:nvGraphicFramePr>
          <p:cNvPr id="6" name="Table 5"/>
          <p:cNvGraphicFramePr>
            <a:graphicFrameLocks noGrp="1"/>
          </p:cNvGraphicFramePr>
          <p:nvPr>
            <p:extLst>
              <p:ext uri="{D42A27DB-BD31-4B8C-83A1-F6EECF244321}">
                <p14:modId xmlns:p14="http://schemas.microsoft.com/office/powerpoint/2010/main" val="2133639973"/>
              </p:ext>
            </p:extLst>
          </p:nvPr>
        </p:nvGraphicFramePr>
        <p:xfrm>
          <a:off x="1644146" y="2893020"/>
          <a:ext cx="6096000" cy="1774554"/>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469288">
                <a:tc>
                  <a:txBody>
                    <a:bodyPr/>
                    <a:lstStyle/>
                    <a:p>
                      <a:endParaRPr lang="en-US" sz="1700" dirty="0"/>
                    </a:p>
                  </a:txBody>
                  <a:tcPr marT="34299" marB="34299"/>
                </a:tc>
                <a:tc>
                  <a:txBody>
                    <a:bodyPr/>
                    <a:lstStyle/>
                    <a:p>
                      <a:pPr algn="ctr"/>
                      <a:r>
                        <a:rPr lang="en-US" sz="1800" dirty="0"/>
                        <a:t>2018</a:t>
                      </a:r>
                    </a:p>
                  </a:txBody>
                  <a:tcPr marT="34299" marB="34299"/>
                </a:tc>
                <a:tc>
                  <a:txBody>
                    <a:bodyPr/>
                    <a:lstStyle/>
                    <a:p>
                      <a:pPr algn="ctr"/>
                      <a:r>
                        <a:rPr lang="en-US" sz="1800" dirty="0"/>
                        <a:t>2019</a:t>
                      </a:r>
                    </a:p>
                  </a:txBody>
                  <a:tcPr marT="34299" marB="34299"/>
                </a:tc>
                <a:extLst>
                  <a:ext uri="{0D108BD9-81ED-4DB2-BD59-A6C34878D82A}">
                    <a16:rowId xmlns:a16="http://schemas.microsoft.com/office/drawing/2014/main" val="10000"/>
                  </a:ext>
                </a:extLst>
              </a:tr>
              <a:tr h="485902">
                <a:tc>
                  <a:txBody>
                    <a:bodyPr/>
                    <a:lstStyle/>
                    <a:p>
                      <a:pPr algn="ctr"/>
                      <a:r>
                        <a:rPr lang="en-US" sz="1800" dirty="0"/>
                        <a:t>CCTSW</a:t>
                      </a:r>
                    </a:p>
                  </a:txBody>
                  <a:tcPr marT="34299" marB="34299"/>
                </a:tc>
                <a:tc>
                  <a:txBody>
                    <a:bodyPr/>
                    <a:lstStyle/>
                    <a:p>
                      <a:pPr algn="ctr"/>
                      <a:r>
                        <a:rPr lang="en-US" sz="1800" dirty="0"/>
                        <a:t>30</a:t>
                      </a:r>
                    </a:p>
                  </a:txBody>
                  <a:tcPr marT="34299" marB="34299"/>
                </a:tc>
                <a:tc>
                  <a:txBody>
                    <a:bodyPr/>
                    <a:lstStyle/>
                    <a:p>
                      <a:pPr algn="ctr"/>
                      <a:r>
                        <a:rPr lang="en-US" sz="1800" dirty="0"/>
                        <a:t>27</a:t>
                      </a:r>
                    </a:p>
                  </a:txBody>
                  <a:tcPr marT="34299" marB="34299"/>
                </a:tc>
                <a:extLst>
                  <a:ext uri="{0D108BD9-81ED-4DB2-BD59-A6C34878D82A}">
                    <a16:rowId xmlns:a16="http://schemas.microsoft.com/office/drawing/2014/main" val="10001"/>
                  </a:ext>
                </a:extLst>
              </a:tr>
              <a:tr h="409682">
                <a:tc>
                  <a:txBody>
                    <a:bodyPr/>
                    <a:lstStyle/>
                    <a:p>
                      <a:pPr algn="ctr"/>
                      <a:r>
                        <a:rPr lang="en-US" sz="1800" dirty="0"/>
                        <a:t>CCSW-MCS</a:t>
                      </a:r>
                    </a:p>
                  </a:txBody>
                  <a:tcPr marT="34299" marB="34299"/>
                </a:tc>
                <a:tc>
                  <a:txBody>
                    <a:bodyPr/>
                    <a:lstStyle/>
                    <a:p>
                      <a:pPr algn="ctr"/>
                      <a:r>
                        <a:rPr lang="en-US" sz="1800" dirty="0"/>
                        <a:t>2</a:t>
                      </a:r>
                    </a:p>
                  </a:txBody>
                  <a:tcPr marT="34299" marB="34299"/>
                </a:tc>
                <a:tc>
                  <a:txBody>
                    <a:bodyPr/>
                    <a:lstStyle/>
                    <a:p>
                      <a:pPr algn="ctr"/>
                      <a:r>
                        <a:rPr lang="en-US" sz="1800" dirty="0"/>
                        <a:t>1</a:t>
                      </a:r>
                    </a:p>
                  </a:txBody>
                  <a:tcPr marT="34299" marB="34299"/>
                </a:tc>
                <a:extLst>
                  <a:ext uri="{0D108BD9-81ED-4DB2-BD59-A6C34878D82A}">
                    <a16:rowId xmlns:a16="http://schemas.microsoft.com/office/drawing/2014/main" val="10002"/>
                  </a:ext>
                </a:extLst>
              </a:tr>
              <a:tr h="409682">
                <a:tc>
                  <a:txBody>
                    <a:bodyPr/>
                    <a:lstStyle/>
                    <a:p>
                      <a:pPr algn="ctr"/>
                      <a:r>
                        <a:rPr lang="en-US" sz="1800" dirty="0"/>
                        <a:t>CCTSW-MCS</a:t>
                      </a:r>
                    </a:p>
                  </a:txBody>
                  <a:tcPr marT="34299" marB="34299"/>
                </a:tc>
                <a:tc>
                  <a:txBody>
                    <a:bodyPr/>
                    <a:lstStyle/>
                    <a:p>
                      <a:pPr algn="ctr"/>
                      <a:r>
                        <a:rPr lang="en-US" sz="1800" dirty="0"/>
                        <a:t>5</a:t>
                      </a:r>
                    </a:p>
                  </a:txBody>
                  <a:tcPr marT="34299" marB="34299"/>
                </a:tc>
                <a:tc>
                  <a:txBody>
                    <a:bodyPr/>
                    <a:lstStyle/>
                    <a:p>
                      <a:pPr algn="ctr"/>
                      <a:r>
                        <a:rPr lang="en-US" sz="1800" dirty="0"/>
                        <a:t>7</a:t>
                      </a:r>
                    </a:p>
                  </a:txBody>
                  <a:tcPr marT="34299" marB="34299"/>
                </a:tc>
                <a:extLst>
                  <a:ext uri="{0D108BD9-81ED-4DB2-BD59-A6C34878D82A}">
                    <a16:rowId xmlns:a16="http://schemas.microsoft.com/office/drawing/2014/main" val="10003"/>
                  </a:ext>
                </a:extLst>
              </a:tr>
            </a:tbl>
          </a:graphicData>
        </a:graphic>
      </p:graphicFrame>
      <p:pic>
        <p:nvPicPr>
          <p:cNvPr id="5" name="Picture 4"/>
          <p:cNvPicPr/>
          <p:nvPr/>
        </p:nvPicPr>
        <p:blipFill>
          <a:blip r:embed="rId3"/>
          <a:stretch>
            <a:fillRect/>
          </a:stretch>
        </p:blipFill>
        <p:spPr>
          <a:xfrm>
            <a:off x="1497741" y="1748362"/>
            <a:ext cx="6242406" cy="3429893"/>
          </a:xfrm>
          <a:prstGeom prst="rect">
            <a:avLst/>
          </a:prstGeom>
        </p:spPr>
      </p:pic>
    </p:spTree>
    <p:extLst>
      <p:ext uri="{BB962C8B-B14F-4D97-AF65-F5344CB8AC3E}">
        <p14:creationId xmlns:p14="http://schemas.microsoft.com/office/powerpoint/2010/main" val="129896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6025" y="1868466"/>
            <a:ext cx="8462427" cy="3304796"/>
          </a:xfrm>
        </p:spPr>
        <p:txBody>
          <a:bodyPr>
            <a:normAutofit/>
          </a:bodyPr>
          <a:lstStyle/>
          <a:p>
            <a:r>
              <a:rPr lang="en-US" sz="2000" dirty="0"/>
              <a:t>Pediatric Chair </a:t>
            </a:r>
            <a:r>
              <a:rPr lang="en-US" sz="1800" dirty="0"/>
              <a:t>- Tina Cole </a:t>
            </a:r>
          </a:p>
          <a:p>
            <a:r>
              <a:rPr lang="en-US" sz="2000" dirty="0"/>
              <a:t>National Program Co-Chair </a:t>
            </a:r>
            <a:r>
              <a:rPr lang="en-US" dirty="0"/>
              <a:t>- </a:t>
            </a:r>
            <a:r>
              <a:rPr lang="en-US" sz="1800" dirty="0"/>
              <a:t>Megan </a:t>
            </a:r>
            <a:r>
              <a:rPr lang="en-US" sz="1800" dirty="0" err="1"/>
              <a:t>Homsy</a:t>
            </a:r>
            <a:r>
              <a:rPr lang="en-US" sz="1800" dirty="0"/>
              <a:t> </a:t>
            </a:r>
          </a:p>
          <a:p>
            <a:r>
              <a:rPr lang="en-US" sz="2000" dirty="0"/>
              <a:t>Research Co-Chair </a:t>
            </a:r>
            <a:r>
              <a:rPr lang="en-US" dirty="0"/>
              <a:t>- </a:t>
            </a:r>
            <a:r>
              <a:rPr lang="en-US" sz="1800" dirty="0"/>
              <a:t>Gloria Chen </a:t>
            </a:r>
          </a:p>
          <a:p>
            <a:r>
              <a:rPr lang="en-US" sz="2000" dirty="0"/>
              <a:t>Social Media/Marketing Chair </a:t>
            </a:r>
            <a:r>
              <a:rPr lang="en-US" dirty="0"/>
              <a:t>- </a:t>
            </a:r>
            <a:r>
              <a:rPr lang="en-US" sz="1800" dirty="0"/>
              <a:t>Tiffany Coco </a:t>
            </a:r>
          </a:p>
          <a:p>
            <a:r>
              <a:rPr lang="en-US" sz="1800" dirty="0"/>
              <a:t>Secretary – Lara Tushla (to be voted in by the membership at this conference)</a:t>
            </a:r>
          </a:p>
          <a:p>
            <a:r>
              <a:rPr lang="en-US" sz="1800" dirty="0"/>
              <a:t>Treasurer – </a:t>
            </a:r>
            <a:r>
              <a:rPr lang="en-US" sz="1800" dirty="0" err="1"/>
              <a:t>Chrissi</a:t>
            </a:r>
            <a:r>
              <a:rPr lang="en-US" sz="1800" dirty="0"/>
              <a:t> White (to be voted in by the membership at this conference)</a:t>
            </a:r>
          </a:p>
          <a:p>
            <a:endParaRPr lang="en-US" sz="1800" dirty="0"/>
          </a:p>
        </p:txBody>
      </p:sp>
      <p:sp>
        <p:nvSpPr>
          <p:cNvPr id="3" name="Title 2"/>
          <p:cNvSpPr>
            <a:spLocks noGrp="1"/>
          </p:cNvSpPr>
          <p:nvPr>
            <p:ph type="title"/>
          </p:nvPr>
        </p:nvSpPr>
        <p:spPr/>
        <p:txBody>
          <a:bodyPr/>
          <a:lstStyle/>
          <a:p>
            <a:r>
              <a:rPr lang="en-US" sz="4000" dirty="0"/>
              <a:t>Appointments of Board Members</a:t>
            </a:r>
          </a:p>
        </p:txBody>
      </p:sp>
    </p:spTree>
    <p:extLst>
      <p:ext uri="{BB962C8B-B14F-4D97-AF65-F5344CB8AC3E}">
        <p14:creationId xmlns:p14="http://schemas.microsoft.com/office/powerpoint/2010/main" val="1191249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We re-elected the roles of President and Vice President last year, and will be electing the roles of Treasurer and Secretary this year. </a:t>
            </a:r>
          </a:p>
          <a:p>
            <a:r>
              <a:rPr lang="en-US" dirty="0"/>
              <a:t>We present the candidates for Secretary, Lara Tushla, and Treasurer, </a:t>
            </a:r>
            <a:r>
              <a:rPr lang="en-US" dirty="0" err="1"/>
              <a:t>Chrissi</a:t>
            </a:r>
            <a:r>
              <a:rPr lang="en-US" dirty="0"/>
              <a:t> White.</a:t>
            </a:r>
          </a:p>
          <a:p>
            <a:endParaRPr lang="en-US" dirty="0"/>
          </a:p>
          <a:p>
            <a:endParaRPr lang="en-US" dirty="0"/>
          </a:p>
        </p:txBody>
      </p:sp>
      <p:sp>
        <p:nvSpPr>
          <p:cNvPr id="3" name="Title 2"/>
          <p:cNvSpPr>
            <a:spLocks noGrp="1"/>
          </p:cNvSpPr>
          <p:nvPr>
            <p:ph type="title"/>
          </p:nvPr>
        </p:nvSpPr>
        <p:spPr/>
        <p:txBody>
          <a:bodyPr/>
          <a:lstStyle/>
          <a:p>
            <a:r>
              <a:rPr lang="en-US" sz="4000" dirty="0"/>
              <a:t>Election</a:t>
            </a:r>
          </a:p>
        </p:txBody>
      </p:sp>
      <p:pic>
        <p:nvPicPr>
          <p:cNvPr id="7" name="Picture 6"/>
          <p:cNvPicPr>
            <a:picLocks noChangeAspect="1"/>
          </p:cNvPicPr>
          <p:nvPr/>
        </p:nvPicPr>
        <p:blipFill>
          <a:blip r:embed="rId3"/>
          <a:stretch>
            <a:fillRect/>
          </a:stretch>
        </p:blipFill>
        <p:spPr>
          <a:xfrm>
            <a:off x="5035092" y="3469864"/>
            <a:ext cx="2238375" cy="21717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7768" y="3733799"/>
            <a:ext cx="1778978" cy="1778978"/>
          </a:xfrm>
          <a:prstGeom prst="rect">
            <a:avLst/>
          </a:prstGeom>
        </p:spPr>
      </p:pic>
    </p:spTree>
    <p:extLst>
      <p:ext uri="{BB962C8B-B14F-4D97-AF65-F5344CB8AC3E}">
        <p14:creationId xmlns:p14="http://schemas.microsoft.com/office/powerpoint/2010/main" val="2822331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6025" y="1194054"/>
            <a:ext cx="8462427" cy="4833119"/>
          </a:xfrm>
        </p:spPr>
        <p:txBody>
          <a:bodyPr>
            <a:normAutofit fontScale="92500" lnSpcReduction="10000"/>
          </a:bodyPr>
          <a:lstStyle/>
          <a:p>
            <a:r>
              <a:rPr lang="en-US" dirty="0"/>
              <a:t>2022 Conference Committee: Kelli Swan-</a:t>
            </a:r>
            <a:r>
              <a:rPr lang="en-US" dirty="0" err="1"/>
              <a:t>Vranish</a:t>
            </a:r>
            <a:r>
              <a:rPr lang="en-US" dirty="0"/>
              <a:t>/Site Chair, Nina Sullivan and Rachel Liber (all from UC San Diego Health System)</a:t>
            </a:r>
          </a:p>
          <a:p>
            <a:r>
              <a:rPr lang="en-US" dirty="0"/>
              <a:t>Kay Kendall – National Conference Chair</a:t>
            </a:r>
          </a:p>
          <a:p>
            <a:r>
              <a:rPr lang="en-US" dirty="0"/>
              <a:t>Beth </a:t>
            </a:r>
            <a:r>
              <a:rPr lang="en-US" dirty="0" err="1"/>
              <a:t>Piotrowicz</a:t>
            </a:r>
            <a:r>
              <a:rPr lang="en-US" dirty="0"/>
              <a:t> – National Program Co-Chair</a:t>
            </a:r>
          </a:p>
          <a:p>
            <a:r>
              <a:rPr lang="en-US" dirty="0"/>
              <a:t>Kathy Daley – National Program Co-Chair</a:t>
            </a:r>
          </a:p>
          <a:p>
            <a:r>
              <a:rPr lang="en-US" dirty="0"/>
              <a:t>Megan </a:t>
            </a:r>
            <a:r>
              <a:rPr lang="en-US" dirty="0" err="1"/>
              <a:t>Homsy</a:t>
            </a:r>
            <a:r>
              <a:rPr lang="en-US" dirty="0"/>
              <a:t> – Incoming National Program Co-Chair</a:t>
            </a:r>
          </a:p>
          <a:p>
            <a:r>
              <a:rPr lang="en-US" dirty="0"/>
              <a:t>Lisa Smith– National Exhibitor Chair</a:t>
            </a:r>
          </a:p>
          <a:p>
            <a:r>
              <a:rPr lang="en-US" dirty="0"/>
              <a:t>Deb </a:t>
            </a:r>
            <a:r>
              <a:rPr lang="en-US" dirty="0" err="1"/>
              <a:t>Gordan</a:t>
            </a:r>
            <a:r>
              <a:rPr lang="en-US" dirty="0"/>
              <a:t> – Immediate Past National Exhibitor Chair</a:t>
            </a:r>
          </a:p>
          <a:p>
            <a:r>
              <a:rPr lang="en-US" dirty="0"/>
              <a:t>Katie Newton – Vice President/Technology Chair</a:t>
            </a:r>
          </a:p>
          <a:p>
            <a:r>
              <a:rPr lang="en-US" dirty="0"/>
              <a:t>Kristen </a:t>
            </a:r>
            <a:r>
              <a:rPr lang="en-US" dirty="0" err="1"/>
              <a:t>DeVoe</a:t>
            </a:r>
            <a:r>
              <a:rPr lang="en-US" dirty="0"/>
              <a:t> – STSW Treasurer</a:t>
            </a:r>
          </a:p>
          <a:p>
            <a:r>
              <a:rPr lang="en-US" dirty="0"/>
              <a:t>Barb Levine – STSW Virtual Assistant</a:t>
            </a:r>
          </a:p>
        </p:txBody>
      </p:sp>
      <p:sp>
        <p:nvSpPr>
          <p:cNvPr id="3" name="Title 2"/>
          <p:cNvSpPr>
            <a:spLocks noGrp="1"/>
          </p:cNvSpPr>
          <p:nvPr>
            <p:ph type="title"/>
          </p:nvPr>
        </p:nvSpPr>
        <p:spPr/>
        <p:txBody>
          <a:bodyPr/>
          <a:lstStyle/>
          <a:p>
            <a:r>
              <a:rPr lang="en-US" sz="4000" dirty="0"/>
              <a:t>Appreciations</a:t>
            </a:r>
          </a:p>
        </p:txBody>
      </p:sp>
    </p:spTree>
    <p:extLst>
      <p:ext uri="{BB962C8B-B14F-4D97-AF65-F5344CB8AC3E}">
        <p14:creationId xmlns:p14="http://schemas.microsoft.com/office/powerpoint/2010/main" val="812111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6025" y="1194055"/>
            <a:ext cx="8462427" cy="3908888"/>
          </a:xfrm>
        </p:spPr>
        <p:txBody>
          <a:bodyPr>
            <a:normAutofit/>
          </a:bodyPr>
          <a:lstStyle/>
          <a:p>
            <a:endParaRPr lang="en-US" dirty="0"/>
          </a:p>
          <a:p>
            <a:r>
              <a:rPr lang="en-US" dirty="0"/>
              <a:t>Executive Committee – 6</a:t>
            </a:r>
          </a:p>
          <a:p>
            <a:pPr marL="0" indent="0">
              <a:buNone/>
            </a:pPr>
            <a:endParaRPr lang="en-US" dirty="0"/>
          </a:p>
          <a:p>
            <a:r>
              <a:rPr lang="en-US" dirty="0"/>
              <a:t>Board of Directors – 25</a:t>
            </a:r>
          </a:p>
          <a:p>
            <a:pPr marL="0" indent="0">
              <a:buNone/>
            </a:pPr>
            <a:endParaRPr lang="en-US" dirty="0"/>
          </a:p>
          <a:p>
            <a:r>
              <a:rPr lang="en-US" dirty="0"/>
              <a:t>We’d like to thank all members who have served on a committee or taskforce. </a:t>
            </a:r>
          </a:p>
        </p:txBody>
      </p:sp>
      <p:sp>
        <p:nvSpPr>
          <p:cNvPr id="3" name="Title 2"/>
          <p:cNvSpPr>
            <a:spLocks noGrp="1"/>
          </p:cNvSpPr>
          <p:nvPr>
            <p:ph type="title"/>
          </p:nvPr>
        </p:nvSpPr>
        <p:spPr/>
        <p:txBody>
          <a:bodyPr/>
          <a:lstStyle/>
          <a:p>
            <a:r>
              <a:rPr lang="en-US" sz="4000" dirty="0"/>
              <a:t>Appreciations</a:t>
            </a:r>
          </a:p>
        </p:txBody>
      </p:sp>
    </p:spTree>
    <p:extLst>
      <p:ext uri="{BB962C8B-B14F-4D97-AF65-F5344CB8AC3E}">
        <p14:creationId xmlns:p14="http://schemas.microsoft.com/office/powerpoint/2010/main" val="1643588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6025" y="1194055"/>
            <a:ext cx="8462427" cy="3908888"/>
          </a:xfrm>
        </p:spPr>
        <p:txBody>
          <a:bodyPr>
            <a:normAutofit/>
          </a:bodyPr>
          <a:lstStyle/>
          <a:p>
            <a:endParaRPr lang="en-US" dirty="0"/>
          </a:p>
          <a:p>
            <a:pPr marL="0" indent="0">
              <a:buNone/>
            </a:pPr>
            <a:r>
              <a:rPr lang="en-US" dirty="0"/>
              <a:t>We recognize the following Board Members as they complete their terms at the end of this year.</a:t>
            </a:r>
          </a:p>
          <a:p>
            <a:r>
              <a:rPr lang="en-US" dirty="0"/>
              <a:t>Lisa Smith – Exhibitor Chair for 2023</a:t>
            </a:r>
          </a:p>
          <a:p>
            <a:r>
              <a:rPr lang="en-US" dirty="0"/>
              <a:t>Beth </a:t>
            </a:r>
            <a:r>
              <a:rPr lang="en-US" dirty="0" err="1"/>
              <a:t>Piotrowicz</a:t>
            </a:r>
            <a:r>
              <a:rPr lang="en-US" dirty="0"/>
              <a:t> – National Program Co-Chair since 2017</a:t>
            </a:r>
          </a:p>
          <a:p>
            <a:r>
              <a:rPr lang="en-US" dirty="0"/>
              <a:t>Daniela </a:t>
            </a:r>
            <a:r>
              <a:rPr lang="en-US" dirty="0" err="1"/>
              <a:t>Matz</a:t>
            </a:r>
            <a:r>
              <a:rPr lang="en-US" dirty="0"/>
              <a:t> – Multicultural Chair since 2019</a:t>
            </a:r>
          </a:p>
          <a:p>
            <a:pPr marL="0" indent="0">
              <a:buNone/>
            </a:pPr>
            <a:r>
              <a:rPr lang="en-US" dirty="0"/>
              <a:t>These women have been integral to their areas of expertise in our Society!</a:t>
            </a:r>
          </a:p>
        </p:txBody>
      </p:sp>
      <p:sp>
        <p:nvSpPr>
          <p:cNvPr id="3" name="Title 2"/>
          <p:cNvSpPr>
            <a:spLocks noGrp="1"/>
          </p:cNvSpPr>
          <p:nvPr>
            <p:ph type="title"/>
          </p:nvPr>
        </p:nvSpPr>
        <p:spPr/>
        <p:txBody>
          <a:bodyPr/>
          <a:lstStyle/>
          <a:p>
            <a:r>
              <a:rPr lang="en-US" sz="4000" dirty="0"/>
              <a:t>Appreciations</a:t>
            </a:r>
          </a:p>
        </p:txBody>
      </p:sp>
    </p:spTree>
    <p:extLst>
      <p:ext uri="{BB962C8B-B14F-4D97-AF65-F5344CB8AC3E}">
        <p14:creationId xmlns:p14="http://schemas.microsoft.com/office/powerpoint/2010/main" val="2865893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6025" y="1194055"/>
            <a:ext cx="8462427" cy="3908888"/>
          </a:xfrm>
        </p:spPr>
        <p:txBody>
          <a:bodyPr>
            <a:normAutofit/>
          </a:bodyPr>
          <a:lstStyle/>
          <a:p>
            <a:endParaRPr lang="en-US" dirty="0"/>
          </a:p>
          <a:p>
            <a:pPr marL="0" indent="0">
              <a:buNone/>
            </a:pPr>
            <a:r>
              <a:rPr lang="en-US" dirty="0"/>
              <a:t>We recognize the following long-standing Executive Committee Board Members as they also complete their terms at the end of this year.</a:t>
            </a:r>
          </a:p>
          <a:p>
            <a:r>
              <a:rPr lang="en-US" dirty="0"/>
              <a:t>Kristen </a:t>
            </a:r>
            <a:r>
              <a:rPr lang="en-US" dirty="0" err="1"/>
              <a:t>DeVoe</a:t>
            </a:r>
            <a:r>
              <a:rPr lang="en-US" dirty="0"/>
              <a:t> – Treasurer since 2019</a:t>
            </a:r>
          </a:p>
          <a:p>
            <a:r>
              <a:rPr lang="en-US" dirty="0"/>
              <a:t>Dawn Warfield – Secretary since 2020</a:t>
            </a:r>
          </a:p>
          <a:p>
            <a:pPr marL="0" indent="0">
              <a:buNone/>
            </a:pPr>
            <a:r>
              <a:rPr lang="en-US" dirty="0"/>
              <a:t>These women have been instrumental in the growth of the Society and their contributions to the Society are immeasurable on ongoing!</a:t>
            </a:r>
          </a:p>
        </p:txBody>
      </p:sp>
      <p:sp>
        <p:nvSpPr>
          <p:cNvPr id="3" name="Title 2"/>
          <p:cNvSpPr>
            <a:spLocks noGrp="1"/>
          </p:cNvSpPr>
          <p:nvPr>
            <p:ph type="title"/>
          </p:nvPr>
        </p:nvSpPr>
        <p:spPr/>
        <p:txBody>
          <a:bodyPr/>
          <a:lstStyle/>
          <a:p>
            <a:r>
              <a:rPr lang="en-US" sz="4000" dirty="0"/>
              <a:t>Appreciations</a:t>
            </a:r>
          </a:p>
        </p:txBody>
      </p:sp>
    </p:spTree>
    <p:extLst>
      <p:ext uri="{BB962C8B-B14F-4D97-AF65-F5344CB8AC3E}">
        <p14:creationId xmlns:p14="http://schemas.microsoft.com/office/powerpoint/2010/main" val="2854988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dirty="0"/>
              <a:t>Lee </a:t>
            </a:r>
            <a:r>
              <a:rPr lang="en-US" dirty="0" err="1"/>
              <a:t>Suszycki</a:t>
            </a:r>
            <a:r>
              <a:rPr lang="en-US" dirty="0"/>
              <a:t> Memorial Award</a:t>
            </a:r>
          </a:p>
          <a:p>
            <a:pPr marL="0" indent="0">
              <a:buNone/>
            </a:pPr>
            <a:r>
              <a:rPr lang="en-US" dirty="0"/>
              <a:t>Lee </a:t>
            </a:r>
            <a:r>
              <a:rPr lang="en-US" dirty="0" err="1"/>
              <a:t>Suszycki</a:t>
            </a:r>
            <a:r>
              <a:rPr lang="en-US" dirty="0"/>
              <a:t> was the founder and first president of our Society. She was passionate about many things, including education, writing, publication, social work and transplantation. The Society for Transplant Social Workers is a direct outgrowth of her vision for social workers practicing in transplantation. </a:t>
            </a:r>
          </a:p>
        </p:txBody>
      </p:sp>
      <p:sp>
        <p:nvSpPr>
          <p:cNvPr id="3" name="Title 2"/>
          <p:cNvSpPr>
            <a:spLocks noGrp="1"/>
          </p:cNvSpPr>
          <p:nvPr>
            <p:ph type="title"/>
          </p:nvPr>
        </p:nvSpPr>
        <p:spPr/>
        <p:txBody>
          <a:bodyPr/>
          <a:lstStyle/>
          <a:p>
            <a:r>
              <a:rPr lang="en-US" sz="4000" dirty="0"/>
              <a:t>Awards</a:t>
            </a:r>
          </a:p>
        </p:txBody>
      </p:sp>
    </p:spTree>
    <p:extLst>
      <p:ext uri="{BB962C8B-B14F-4D97-AF65-F5344CB8AC3E}">
        <p14:creationId xmlns:p14="http://schemas.microsoft.com/office/powerpoint/2010/main" val="3495258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54002" y="973843"/>
            <a:ext cx="8741102" cy="644935"/>
          </a:xfrm>
        </p:spPr>
        <p:txBody>
          <a:bodyPr/>
          <a:lstStyle/>
          <a:p>
            <a:r>
              <a:rPr lang="en-US" sz="4280" dirty="0"/>
              <a:t>Secretary’s Report</a:t>
            </a:r>
          </a:p>
        </p:txBody>
      </p:sp>
      <p:sp>
        <p:nvSpPr>
          <p:cNvPr id="6" name="Content Placeholder 7"/>
          <p:cNvSpPr>
            <a:spLocks noGrp="1"/>
          </p:cNvSpPr>
          <p:nvPr>
            <p:ph idx="1"/>
          </p:nvPr>
        </p:nvSpPr>
        <p:spPr>
          <a:xfrm>
            <a:off x="511067" y="1868468"/>
            <a:ext cx="8326381" cy="1973251"/>
          </a:xfrm>
        </p:spPr>
        <p:txBody>
          <a:bodyPr>
            <a:normAutofit/>
          </a:bodyPr>
          <a:lstStyle/>
          <a:p>
            <a:r>
              <a:rPr lang="en-US" sz="2401" dirty="0">
                <a:solidFill>
                  <a:schemeClr val="tx2"/>
                </a:solidFill>
              </a:rPr>
              <a:t>Dawn Warfield, LCSW-C, CCTSW-MCS</a:t>
            </a:r>
          </a:p>
          <a:p>
            <a:r>
              <a:rPr lang="en-US" sz="2401" dirty="0">
                <a:solidFill>
                  <a:schemeClr val="tx2"/>
                </a:solidFill>
              </a:rPr>
              <a:t>Johns Hopkins Hospital</a:t>
            </a:r>
          </a:p>
          <a:p>
            <a:r>
              <a:rPr lang="en-US" sz="2401" dirty="0">
                <a:solidFill>
                  <a:schemeClr val="tx2"/>
                </a:solidFill>
              </a:rPr>
              <a:t>Minutes from the 2022 Annual Meeting are available on the website.</a:t>
            </a:r>
            <a:endParaRPr lang="en-US" sz="1800" dirty="0">
              <a:solidFill>
                <a:schemeClr val="tx2"/>
              </a:solidFill>
            </a:endParaRPr>
          </a:p>
          <a:p>
            <a:pPr marL="0" indent="0" algn="ctr">
              <a:buNone/>
            </a:pPr>
            <a:endParaRPr lang="en-US" sz="2401" dirty="0">
              <a:solidFill>
                <a:srgbClr val="FF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6821" y="3494959"/>
            <a:ext cx="2012706" cy="2256285"/>
          </a:xfrm>
          <a:prstGeom prst="rect">
            <a:avLst/>
          </a:prstGeom>
        </p:spPr>
      </p:pic>
    </p:spTree>
    <p:extLst>
      <p:ext uri="{BB962C8B-B14F-4D97-AF65-F5344CB8AC3E}">
        <p14:creationId xmlns:p14="http://schemas.microsoft.com/office/powerpoint/2010/main" val="4066752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868466"/>
            <a:ext cx="9144000" cy="3304796"/>
          </a:xfrm>
        </p:spPr>
        <p:txBody>
          <a:bodyPr>
            <a:normAutofit/>
          </a:bodyPr>
          <a:lstStyle/>
          <a:p>
            <a:pPr marL="0" indent="0" algn="ctr">
              <a:buNone/>
            </a:pPr>
            <a:r>
              <a:rPr lang="en-US" sz="2701" dirty="0"/>
              <a:t>Beth </a:t>
            </a:r>
            <a:r>
              <a:rPr lang="en-US" sz="2701" dirty="0" err="1"/>
              <a:t>Piotrowicz</a:t>
            </a:r>
            <a:r>
              <a:rPr lang="en-US" sz="2701" dirty="0"/>
              <a:t>, LICSW-S, CCTSW</a:t>
            </a:r>
          </a:p>
          <a:p>
            <a:pPr marL="0" indent="0" algn="ctr">
              <a:buNone/>
            </a:pPr>
            <a:r>
              <a:rPr lang="en-US" dirty="0"/>
              <a:t>Cleveland Clinic Children’s</a:t>
            </a:r>
            <a:r>
              <a:rPr lang="en-US" dirty="0">
                <a:solidFill>
                  <a:schemeClr val="tx1"/>
                </a:solidFill>
              </a:rPr>
              <a:t>, Cleveland, OH</a:t>
            </a:r>
          </a:p>
          <a:p>
            <a:pPr marL="0" indent="0" algn="ctr">
              <a:buNone/>
            </a:pPr>
            <a:r>
              <a:rPr lang="en-US" dirty="0">
                <a:solidFill>
                  <a:schemeClr val="tx1"/>
                </a:solidFill>
              </a:rPr>
              <a:t>Clinical Transplant </a:t>
            </a:r>
            <a:r>
              <a:rPr lang="en-US" dirty="0"/>
              <a:t>Social Worker</a:t>
            </a:r>
          </a:p>
          <a:p>
            <a:pPr marL="0" indent="0" algn="ctr">
              <a:buNone/>
            </a:pPr>
            <a:endParaRPr lang="en-US" dirty="0"/>
          </a:p>
        </p:txBody>
      </p:sp>
      <p:sp>
        <p:nvSpPr>
          <p:cNvPr id="3" name="Title 2"/>
          <p:cNvSpPr>
            <a:spLocks noGrp="1"/>
          </p:cNvSpPr>
          <p:nvPr>
            <p:ph type="title"/>
          </p:nvPr>
        </p:nvSpPr>
        <p:spPr/>
        <p:txBody>
          <a:bodyPr/>
          <a:lstStyle/>
          <a:p>
            <a:r>
              <a:rPr lang="en-US" sz="4000" dirty="0"/>
              <a:t>Lee </a:t>
            </a:r>
            <a:r>
              <a:rPr lang="en-US" sz="4000" dirty="0" err="1"/>
              <a:t>Suszycki</a:t>
            </a:r>
            <a:r>
              <a:rPr lang="en-US" sz="4000" dirty="0"/>
              <a:t> Memorial Award</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4554" y="3449922"/>
            <a:ext cx="2897065" cy="2783824"/>
          </a:xfrm>
          <a:prstGeom prst="rect">
            <a:avLst/>
          </a:prstGeom>
        </p:spPr>
      </p:pic>
    </p:spTree>
    <p:extLst>
      <p:ext uri="{BB962C8B-B14F-4D97-AF65-F5344CB8AC3E}">
        <p14:creationId xmlns:p14="http://schemas.microsoft.com/office/powerpoint/2010/main" val="3021188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868466"/>
            <a:ext cx="9144000" cy="3304796"/>
          </a:xfrm>
        </p:spPr>
        <p:txBody>
          <a:bodyPr>
            <a:normAutofit/>
          </a:bodyPr>
          <a:lstStyle/>
          <a:p>
            <a:pPr marL="0" indent="0" algn="ctr">
              <a:buNone/>
            </a:pPr>
            <a:r>
              <a:rPr lang="en-US" sz="2701" dirty="0"/>
              <a:t>Kathy Daley, LICSW-S, LCSW, CCTSW</a:t>
            </a:r>
          </a:p>
          <a:p>
            <a:pPr marL="0" indent="0" algn="ctr">
              <a:buNone/>
            </a:pPr>
            <a:r>
              <a:rPr lang="en-US" dirty="0"/>
              <a:t>Cincinnati Children’s Hospital Medical Center, </a:t>
            </a:r>
            <a:r>
              <a:rPr lang="en-US" dirty="0">
                <a:solidFill>
                  <a:schemeClr val="tx1"/>
                </a:solidFill>
              </a:rPr>
              <a:t>Cincinnati, OH</a:t>
            </a:r>
          </a:p>
          <a:p>
            <a:pPr marL="0" indent="0" algn="ctr">
              <a:buNone/>
            </a:pPr>
            <a:r>
              <a:rPr lang="en-US" dirty="0">
                <a:solidFill>
                  <a:schemeClr val="tx1"/>
                </a:solidFill>
              </a:rPr>
              <a:t>Clinical Transplant </a:t>
            </a:r>
            <a:r>
              <a:rPr lang="en-US" dirty="0"/>
              <a:t>Social Worker</a:t>
            </a:r>
          </a:p>
          <a:p>
            <a:pPr marL="0" indent="0" algn="ctr">
              <a:buNone/>
            </a:pPr>
            <a:endParaRPr lang="en-US" dirty="0"/>
          </a:p>
        </p:txBody>
      </p:sp>
      <p:sp>
        <p:nvSpPr>
          <p:cNvPr id="3" name="Title 2"/>
          <p:cNvSpPr>
            <a:spLocks noGrp="1"/>
          </p:cNvSpPr>
          <p:nvPr>
            <p:ph type="title"/>
          </p:nvPr>
        </p:nvSpPr>
        <p:spPr/>
        <p:txBody>
          <a:bodyPr/>
          <a:lstStyle/>
          <a:p>
            <a:r>
              <a:rPr lang="en-US" sz="4000" dirty="0"/>
              <a:t>Lee </a:t>
            </a:r>
            <a:r>
              <a:rPr lang="en-US" sz="4000" dirty="0" err="1"/>
              <a:t>Suszycki</a:t>
            </a:r>
            <a:r>
              <a:rPr lang="en-US" sz="4000" dirty="0"/>
              <a:t> Memorial Award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3358662"/>
            <a:ext cx="2286000" cy="3314700"/>
          </a:xfrm>
          <a:prstGeom prst="rect">
            <a:avLst/>
          </a:prstGeom>
        </p:spPr>
      </p:pic>
    </p:spTree>
    <p:extLst>
      <p:ext uri="{BB962C8B-B14F-4D97-AF65-F5344CB8AC3E}">
        <p14:creationId xmlns:p14="http://schemas.microsoft.com/office/powerpoint/2010/main" val="21652749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sz="3200" dirty="0"/>
              <a:t>Judy </a:t>
            </a:r>
            <a:r>
              <a:rPr lang="en-US" sz="3200" dirty="0" err="1"/>
              <a:t>Midelfort</a:t>
            </a:r>
            <a:r>
              <a:rPr lang="en-US" sz="3200" dirty="0"/>
              <a:t> Memorial Award</a:t>
            </a:r>
          </a:p>
          <a:p>
            <a:pPr marL="0" indent="0" algn="ctr">
              <a:buNone/>
            </a:pPr>
            <a:r>
              <a:rPr lang="en-US" dirty="0"/>
              <a:t>Judy </a:t>
            </a:r>
            <a:r>
              <a:rPr lang="en-US" dirty="0" err="1"/>
              <a:t>Midelfort</a:t>
            </a:r>
            <a:r>
              <a:rPr lang="en-US" dirty="0"/>
              <a:t> was a founding member of the Society, one of the first to publish on psychosocial issues in transplantation, and a strong supporter of professional growth and education.</a:t>
            </a:r>
          </a:p>
          <a:p>
            <a:pPr marL="0" indent="0">
              <a:buNone/>
            </a:pPr>
            <a:endParaRPr lang="en-US" dirty="0"/>
          </a:p>
        </p:txBody>
      </p:sp>
      <p:sp>
        <p:nvSpPr>
          <p:cNvPr id="3" name="Title 2"/>
          <p:cNvSpPr>
            <a:spLocks noGrp="1"/>
          </p:cNvSpPr>
          <p:nvPr>
            <p:ph type="title"/>
          </p:nvPr>
        </p:nvSpPr>
        <p:spPr/>
        <p:txBody>
          <a:bodyPr/>
          <a:lstStyle/>
          <a:p>
            <a:r>
              <a:rPr lang="en-US" sz="4000" dirty="0"/>
              <a:t>Awards</a:t>
            </a:r>
          </a:p>
        </p:txBody>
      </p:sp>
    </p:spTree>
    <p:extLst>
      <p:ext uri="{BB962C8B-B14F-4D97-AF65-F5344CB8AC3E}">
        <p14:creationId xmlns:p14="http://schemas.microsoft.com/office/powerpoint/2010/main" val="37846080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6305" y="1868466"/>
            <a:ext cx="8125118" cy="3304796"/>
          </a:xfrm>
        </p:spPr>
        <p:txBody>
          <a:bodyPr/>
          <a:lstStyle/>
          <a:p>
            <a:pPr marL="0" indent="0" algn="ctr">
              <a:spcBef>
                <a:spcPts val="0"/>
              </a:spcBef>
              <a:buNone/>
            </a:pPr>
            <a:r>
              <a:rPr lang="en-US" sz="3200" dirty="0"/>
              <a:t>Emily </a:t>
            </a:r>
            <a:r>
              <a:rPr lang="en-US" sz="3200" dirty="0" err="1"/>
              <a:t>Walz</a:t>
            </a:r>
            <a:r>
              <a:rPr lang="en-US" sz="3200" dirty="0"/>
              <a:t>, LCSW, CCTSW</a:t>
            </a:r>
          </a:p>
          <a:p>
            <a:pPr marL="0" indent="0" algn="ctr">
              <a:spcBef>
                <a:spcPts val="0"/>
              </a:spcBef>
              <a:buNone/>
            </a:pPr>
            <a:r>
              <a:rPr lang="en-US" dirty="0"/>
              <a:t>National Living Donor Assistance Center</a:t>
            </a:r>
          </a:p>
          <a:p>
            <a:pPr marL="0" indent="0" algn="ctr">
              <a:spcBef>
                <a:spcPts val="0"/>
              </a:spcBef>
              <a:buNone/>
            </a:pPr>
            <a:r>
              <a:rPr lang="en-US" dirty="0"/>
              <a:t>Outreach Coordinator </a:t>
            </a:r>
          </a:p>
          <a:p>
            <a:pPr marL="0" indent="0" algn="ctr">
              <a:buNone/>
            </a:pPr>
            <a:endParaRPr lang="en-US" dirty="0"/>
          </a:p>
        </p:txBody>
      </p:sp>
      <p:sp>
        <p:nvSpPr>
          <p:cNvPr id="3" name="Title 2"/>
          <p:cNvSpPr>
            <a:spLocks noGrp="1"/>
          </p:cNvSpPr>
          <p:nvPr>
            <p:ph type="title"/>
          </p:nvPr>
        </p:nvSpPr>
        <p:spPr/>
        <p:txBody>
          <a:bodyPr/>
          <a:lstStyle/>
          <a:p>
            <a:r>
              <a:rPr lang="en-US" sz="4000" dirty="0"/>
              <a:t>Judy </a:t>
            </a:r>
            <a:r>
              <a:rPr lang="en-US" sz="4000" dirty="0" err="1"/>
              <a:t>Midelfort</a:t>
            </a:r>
            <a:r>
              <a:rPr lang="en-US" sz="4000" dirty="0"/>
              <a:t> Memorial Award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4023" y="3596054"/>
            <a:ext cx="2505808" cy="2505808"/>
          </a:xfrm>
          <a:prstGeom prst="rect">
            <a:avLst/>
          </a:prstGeom>
        </p:spPr>
      </p:pic>
    </p:spTree>
    <p:extLst>
      <p:ext uri="{BB962C8B-B14F-4D97-AF65-F5344CB8AC3E}">
        <p14:creationId xmlns:p14="http://schemas.microsoft.com/office/powerpoint/2010/main" val="40321312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You can host a conference in your city!  </a:t>
            </a:r>
          </a:p>
          <a:p>
            <a:r>
              <a:rPr lang="en-US" dirty="0"/>
              <a:t>STSW has a national conference committee, national exhibitor chair, and a corporate meeting planning contract.  But we need a local committee to make the conference a success. </a:t>
            </a:r>
          </a:p>
          <a:p>
            <a:r>
              <a:rPr lang="en-US" dirty="0"/>
              <a:t>We are always looking for new cities to host our conference!  Will it be your city? Let us know if you are interested.</a:t>
            </a:r>
          </a:p>
          <a:p>
            <a:pPr marL="0" indent="0">
              <a:buNone/>
            </a:pPr>
            <a:endParaRPr lang="en-US" dirty="0"/>
          </a:p>
        </p:txBody>
      </p:sp>
      <p:sp>
        <p:nvSpPr>
          <p:cNvPr id="3" name="Title 2"/>
          <p:cNvSpPr>
            <a:spLocks noGrp="1"/>
          </p:cNvSpPr>
          <p:nvPr>
            <p:ph type="title"/>
          </p:nvPr>
        </p:nvSpPr>
        <p:spPr/>
        <p:txBody>
          <a:bodyPr/>
          <a:lstStyle/>
          <a:p>
            <a:r>
              <a:rPr lang="en-US" sz="4000" dirty="0"/>
              <a:t>2024 and beyond</a:t>
            </a:r>
          </a:p>
        </p:txBody>
      </p:sp>
      <p:pic>
        <p:nvPicPr>
          <p:cNvPr id="2050" name="Picture 2" descr="d2e61db2-986a-44f1-8a5b-d15568412776@CHOA"/>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67560" y="3978172"/>
            <a:ext cx="1851691" cy="2675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33256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3301" b="1" i="1" dirty="0">
                <a:solidFill>
                  <a:schemeClr val="tx2"/>
                </a:solidFill>
              </a:rPr>
              <a:t>Madison, WI</a:t>
            </a:r>
          </a:p>
          <a:p>
            <a:pPr marL="0" indent="0" algn="ctr">
              <a:buNone/>
            </a:pPr>
            <a:r>
              <a:rPr lang="en-US" sz="3301" b="1" i="1" dirty="0">
                <a:solidFill>
                  <a:srgbClr val="00B0F0"/>
                </a:solidFill>
              </a:rPr>
              <a:t>October 7-10, 2024</a:t>
            </a:r>
          </a:p>
          <a:p>
            <a:pPr marL="0" indent="0" algn="ctr">
              <a:buNone/>
            </a:pPr>
            <a:r>
              <a:rPr lang="en-US" sz="3301" b="1" i="1" dirty="0">
                <a:solidFill>
                  <a:srgbClr val="00B0F0"/>
                </a:solidFill>
              </a:rPr>
              <a:t>Monday – Thursday</a:t>
            </a:r>
          </a:p>
          <a:p>
            <a:pPr marL="0" indent="0" algn="ctr">
              <a:buNone/>
            </a:pPr>
            <a:r>
              <a:rPr lang="en-US" sz="3301" b="1" i="1" dirty="0">
                <a:solidFill>
                  <a:schemeClr val="tx2"/>
                </a:solidFill>
              </a:rPr>
              <a:t>Monona Terrace Community and Convention Center</a:t>
            </a:r>
          </a:p>
          <a:p>
            <a:pPr marL="0" indent="0" algn="ctr">
              <a:buNone/>
            </a:pPr>
            <a:r>
              <a:rPr lang="en-US" u="sng" dirty="0"/>
              <a:t>https://</a:t>
            </a:r>
            <a:r>
              <a:rPr lang="en-US" u="sng" dirty="0" err="1"/>
              <a:t>youtu.be</a:t>
            </a:r>
            <a:r>
              <a:rPr lang="en-US" u="sng" dirty="0"/>
              <a:t>/Lno4cPm61zE?si=</a:t>
            </a:r>
            <a:r>
              <a:rPr lang="en-US" u="sng" dirty="0" err="1"/>
              <a:t>FjiLFWVmfIBXaaea</a:t>
            </a:r>
            <a:endParaRPr lang="en-US" sz="3301" b="1" dirty="0"/>
          </a:p>
        </p:txBody>
      </p:sp>
      <p:sp>
        <p:nvSpPr>
          <p:cNvPr id="3" name="Title 2"/>
          <p:cNvSpPr>
            <a:spLocks noGrp="1"/>
          </p:cNvSpPr>
          <p:nvPr>
            <p:ph type="title"/>
          </p:nvPr>
        </p:nvSpPr>
        <p:spPr/>
        <p:txBody>
          <a:bodyPr/>
          <a:lstStyle/>
          <a:p>
            <a:r>
              <a:rPr lang="en-US" sz="4000" dirty="0"/>
              <a:t>Conference 2024</a:t>
            </a:r>
          </a:p>
        </p:txBody>
      </p:sp>
    </p:spTree>
    <p:extLst>
      <p:ext uri="{BB962C8B-B14F-4D97-AF65-F5344CB8AC3E}">
        <p14:creationId xmlns:p14="http://schemas.microsoft.com/office/powerpoint/2010/main" val="30508957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descr="Visit Madison">
            <a:hlinkClick r:id="" action="ppaction://media"/>
            <a:extLst>
              <a:ext uri="{FF2B5EF4-FFF2-40B4-BE49-F238E27FC236}">
                <a16:creationId xmlns:a16="http://schemas.microsoft.com/office/drawing/2014/main" id="{BD40464B-77C3-0414-9583-1B268D790212}"/>
              </a:ext>
            </a:extLst>
          </p:cNvPr>
          <p:cNvPicPr>
            <a:picLocks noGrp="1" noRot="1" noChangeAspect="1"/>
          </p:cNvPicPr>
          <p:nvPr>
            <p:ph idx="1"/>
            <a:videoFile r:link="rId1"/>
          </p:nvPr>
        </p:nvPicPr>
        <p:blipFill>
          <a:blip r:embed="rId3"/>
          <a:stretch>
            <a:fillRect/>
          </a:stretch>
        </p:blipFill>
        <p:spPr>
          <a:xfrm>
            <a:off x="622300" y="1349375"/>
            <a:ext cx="7797800" cy="4405313"/>
          </a:xfrm>
          <a:prstGeom prst="rect">
            <a:avLst/>
          </a:prstGeom>
        </p:spPr>
      </p:pic>
      <p:sp>
        <p:nvSpPr>
          <p:cNvPr id="3" name="Title 2">
            <a:extLst>
              <a:ext uri="{FF2B5EF4-FFF2-40B4-BE49-F238E27FC236}">
                <a16:creationId xmlns:a16="http://schemas.microsoft.com/office/drawing/2014/main" id="{3CF08DC9-D51C-2C72-D769-153228F7893D}"/>
              </a:ext>
            </a:extLst>
          </p:cNvPr>
          <p:cNvSpPr>
            <a:spLocks noGrp="1"/>
          </p:cNvSpPr>
          <p:nvPr>
            <p:ph type="title"/>
          </p:nvPr>
        </p:nvSpPr>
        <p:spPr/>
        <p:txBody>
          <a:bodyPr/>
          <a:lstStyle/>
          <a:p>
            <a:pPr marL="0" indent="0"/>
            <a:r>
              <a:rPr lang="en-US" sz="3600" b="1" i="1" dirty="0">
                <a:solidFill>
                  <a:srgbClr val="0070C0"/>
                </a:solidFill>
              </a:rPr>
              <a:t>Madison, WI  October 7-10, 2024</a:t>
            </a:r>
            <a:endParaRPr lang="en-US" dirty="0">
              <a:solidFill>
                <a:srgbClr val="0070C0"/>
              </a:solidFill>
            </a:endParaRPr>
          </a:p>
        </p:txBody>
      </p:sp>
    </p:spTree>
    <p:extLst>
      <p:ext uri="{BB962C8B-B14F-4D97-AF65-F5344CB8AC3E}">
        <p14:creationId xmlns:p14="http://schemas.microsoft.com/office/powerpoint/2010/main" val="14316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54002" y="973843"/>
            <a:ext cx="8741102" cy="644935"/>
          </a:xfrm>
        </p:spPr>
        <p:txBody>
          <a:bodyPr/>
          <a:lstStyle/>
          <a:p>
            <a:r>
              <a:rPr lang="en-US" dirty="0"/>
              <a:t>Treasurer’s Report</a:t>
            </a:r>
          </a:p>
        </p:txBody>
      </p:sp>
      <p:sp>
        <p:nvSpPr>
          <p:cNvPr id="6" name="Content Placeholder 7"/>
          <p:cNvSpPr>
            <a:spLocks noGrp="1"/>
          </p:cNvSpPr>
          <p:nvPr>
            <p:ph idx="1"/>
          </p:nvPr>
        </p:nvSpPr>
        <p:spPr>
          <a:xfrm>
            <a:off x="511067" y="1868467"/>
            <a:ext cx="8326381" cy="3225397"/>
          </a:xfrm>
        </p:spPr>
        <p:txBody>
          <a:bodyPr>
            <a:normAutofit/>
          </a:bodyPr>
          <a:lstStyle/>
          <a:p>
            <a:pPr>
              <a:buFont typeface="Wingdings" panose="05000000000000000000" pitchFamily="2" charset="2"/>
              <a:buChar char="§"/>
            </a:pPr>
            <a:r>
              <a:rPr lang="en-US" dirty="0">
                <a:solidFill>
                  <a:srgbClr val="283996"/>
                </a:solidFill>
              </a:rPr>
              <a:t>Kristen </a:t>
            </a:r>
            <a:r>
              <a:rPr lang="en-US" dirty="0" err="1">
                <a:solidFill>
                  <a:srgbClr val="283996"/>
                </a:solidFill>
              </a:rPr>
              <a:t>DeVoe</a:t>
            </a:r>
            <a:r>
              <a:rPr lang="en-US" dirty="0">
                <a:solidFill>
                  <a:srgbClr val="283996"/>
                </a:solidFill>
              </a:rPr>
              <a:t>, LICSW, CCTSW </a:t>
            </a:r>
          </a:p>
          <a:p>
            <a:pPr>
              <a:buFont typeface="Wingdings" panose="05000000000000000000" pitchFamily="2" charset="2"/>
              <a:buChar char="§"/>
            </a:pPr>
            <a:r>
              <a:rPr lang="en-US" dirty="0">
                <a:solidFill>
                  <a:srgbClr val="283996"/>
                </a:solidFill>
              </a:rPr>
              <a:t>Beth Israel Deaconess Medical Center</a:t>
            </a:r>
          </a:p>
          <a:p>
            <a:pPr>
              <a:buFont typeface="Wingdings" panose="05000000000000000000" pitchFamily="2" charset="2"/>
              <a:buChar char="§"/>
            </a:pPr>
            <a:r>
              <a:rPr lang="en-US" dirty="0">
                <a:solidFill>
                  <a:srgbClr val="283996"/>
                </a:solidFill>
              </a:rPr>
              <a:t>2022 Annual Profit and Loss Statement available on the website</a:t>
            </a:r>
            <a:endParaRPr lang="en-US" sz="1800" dirty="0">
              <a:solidFill>
                <a:srgbClr val="283996"/>
              </a:solidFill>
            </a:endParaRPr>
          </a:p>
          <a:p>
            <a:pPr>
              <a:buFont typeface="Wingdings" panose="05000000000000000000" pitchFamily="2" charset="2"/>
              <a:buChar char="§"/>
            </a:pPr>
            <a:endParaRPr lang="en-US" dirty="0">
              <a:solidFill>
                <a:schemeClr val="tx2"/>
              </a:solidFill>
            </a:endParaRPr>
          </a:p>
          <a:p>
            <a:pPr marL="0" indent="0">
              <a:buNone/>
            </a:pPr>
            <a:endParaRPr lang="en-US" dirty="0">
              <a:solidFill>
                <a:schemeClr val="tx2"/>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8592" y="4264723"/>
            <a:ext cx="1972189" cy="1972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208122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2" name="Chart 142"/>
          <p:cNvGraphicFramePr/>
          <p:nvPr/>
        </p:nvGraphicFramePr>
        <p:xfrm>
          <a:off x="458663" y="2226528"/>
          <a:ext cx="7576185" cy="2404945"/>
        </p:xfrm>
        <a:graphic>
          <a:graphicData uri="http://schemas.openxmlformats.org/drawingml/2006/chart">
            <c:chart xmlns:c="http://schemas.openxmlformats.org/drawingml/2006/chart" xmlns:r="http://schemas.openxmlformats.org/officeDocument/2006/relationships" r:id="rId2"/>
          </a:graphicData>
        </a:graphic>
      </p:graphicFrame>
      <p:sp>
        <p:nvSpPr>
          <p:cNvPr id="143" name="Shape 143"/>
          <p:cNvSpPr/>
          <p:nvPr/>
        </p:nvSpPr>
        <p:spPr>
          <a:xfrm>
            <a:off x="190111" y="5057205"/>
            <a:ext cx="1551333" cy="269634"/>
          </a:xfrm>
          <a:prstGeom prst="rect">
            <a:avLst/>
          </a:prstGeom>
          <a:ln w="12700">
            <a:miter lim="400000"/>
          </a:ln>
          <a:extLst>
            <a:ext uri="{C572A759-6A51-4108-AA02-DFA0A04FC94B}">
              <ma14:wrappingTextBoxFlag xmlns:ma14="http://schemas.microsoft.com/office/mac/drawingml/2011/main" xmlns="" val="1"/>
            </a:ext>
          </a:extLst>
        </p:spPr>
        <p:txBody>
          <a:bodyPr lIns="30643" tIns="30643" rIns="30643" bIns="30643" anchor="ctr">
            <a:spAutoFit/>
          </a:bodyPr>
          <a:lstStyle/>
          <a:p>
            <a:pPr defTabSz="408161" hangingPunct="0">
              <a:defRPr sz="1800">
                <a:solidFill>
                  <a:srgbClr val="888888"/>
                </a:solidFill>
                <a:latin typeface="Arial"/>
                <a:ea typeface="Arial"/>
                <a:cs typeface="Arial"/>
                <a:sym typeface="Arial"/>
              </a:defRPr>
            </a:pPr>
            <a:fld id="{86CB4B4D-7CA3-9044-876B-883B54F8677D}" type="slidenum">
              <a:rPr sz="1350" kern="0">
                <a:solidFill>
                  <a:srgbClr val="888888"/>
                </a:solidFill>
                <a:latin typeface="Arial"/>
                <a:ea typeface="Arial"/>
                <a:cs typeface="Arial"/>
                <a:sym typeface="Arial"/>
              </a:rPr>
              <a:pPr defTabSz="408161" hangingPunct="0">
                <a:defRPr sz="1800">
                  <a:solidFill>
                    <a:srgbClr val="888888"/>
                  </a:solidFill>
                  <a:latin typeface="Arial"/>
                  <a:ea typeface="Arial"/>
                  <a:cs typeface="Arial"/>
                  <a:sym typeface="Arial"/>
                </a:defRPr>
              </a:pPr>
              <a:t>5</a:t>
            </a:fld>
            <a:r>
              <a:rPr sz="1350" kern="0">
                <a:solidFill>
                  <a:srgbClr val="888888"/>
                </a:solidFill>
                <a:latin typeface="Arial"/>
                <a:ea typeface="Arial"/>
                <a:cs typeface="Arial"/>
                <a:sym typeface="Arial"/>
              </a:rPr>
              <a:t>￼</a:t>
            </a:r>
          </a:p>
        </p:txBody>
      </p:sp>
      <p:sp>
        <p:nvSpPr>
          <p:cNvPr id="144" name="Shape 144"/>
          <p:cNvSpPr>
            <a:spLocks noGrp="1"/>
          </p:cNvSpPr>
          <p:nvPr>
            <p:ph type="title"/>
          </p:nvPr>
        </p:nvSpPr>
        <p:spPr>
          <a:xfrm>
            <a:off x="254199" y="1585713"/>
            <a:ext cx="8747940" cy="484206"/>
          </a:xfrm>
          <a:prstGeom prst="rect">
            <a:avLst/>
          </a:prstGeom>
        </p:spPr>
        <p:txBody>
          <a:bodyPr>
            <a:normAutofit fontScale="90000"/>
          </a:bodyPr>
          <a:lstStyle/>
          <a:p>
            <a:pPr lvl="1" indent="0" defTabSz="702036">
              <a:defRPr sz="5848">
                <a:solidFill>
                  <a:srgbClr val="0A468C"/>
                </a:solidFill>
                <a:latin typeface="Arial"/>
                <a:ea typeface="Arial"/>
                <a:cs typeface="Arial"/>
                <a:sym typeface="Arial"/>
              </a:defRPr>
            </a:pPr>
            <a:r>
              <a:rPr sz="4351" dirty="0"/>
              <a:t>Treasurer’s Report: 20</a:t>
            </a:r>
            <a:r>
              <a:rPr lang="en-US" sz="4351" dirty="0"/>
              <a:t>22 </a:t>
            </a:r>
            <a:r>
              <a:rPr sz="4351" dirty="0"/>
              <a:t>Income</a:t>
            </a:r>
          </a:p>
        </p:txBody>
      </p:sp>
    </p:spTree>
    <p:extLst>
      <p:ext uri="{BB962C8B-B14F-4D97-AF65-F5344CB8AC3E}">
        <p14:creationId xmlns:p14="http://schemas.microsoft.com/office/powerpoint/2010/main" val="63250703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6" name="Chart 146"/>
          <p:cNvGraphicFramePr/>
          <p:nvPr/>
        </p:nvGraphicFramePr>
        <p:xfrm>
          <a:off x="440805" y="1796625"/>
          <a:ext cx="7933373" cy="3853336"/>
        </p:xfrm>
        <a:graphic>
          <a:graphicData uri="http://schemas.openxmlformats.org/drawingml/2006/chart">
            <c:chart xmlns:c="http://schemas.openxmlformats.org/drawingml/2006/chart" xmlns:r="http://schemas.openxmlformats.org/officeDocument/2006/relationships" r:id="rId3"/>
          </a:graphicData>
        </a:graphic>
      </p:graphicFrame>
      <p:sp>
        <p:nvSpPr>
          <p:cNvPr id="147" name="Shape 147"/>
          <p:cNvSpPr/>
          <p:nvPr/>
        </p:nvSpPr>
        <p:spPr>
          <a:xfrm>
            <a:off x="190111" y="5057208"/>
            <a:ext cx="1551333" cy="269630"/>
          </a:xfrm>
          <a:prstGeom prst="rect">
            <a:avLst/>
          </a:prstGeom>
          <a:ln w="12700">
            <a:miter lim="400000"/>
          </a:ln>
          <a:extLst>
            <a:ext uri="{C572A759-6A51-4108-AA02-DFA0A04FC94B}">
              <ma14:wrappingTextBoxFlag xmlns:ma14="http://schemas.microsoft.com/office/mac/drawingml/2011/main" xmlns="" val="1"/>
            </a:ext>
          </a:extLst>
        </p:spPr>
        <p:txBody>
          <a:bodyPr lIns="30641" tIns="30641" rIns="30641" bIns="30641" anchor="ctr">
            <a:spAutoFit/>
          </a:bodyPr>
          <a:lstStyle/>
          <a:p>
            <a:pPr defTabSz="408131" hangingPunct="0">
              <a:defRPr sz="1800">
                <a:solidFill>
                  <a:srgbClr val="888888"/>
                </a:solidFill>
                <a:latin typeface="Arial"/>
                <a:ea typeface="Arial"/>
                <a:cs typeface="Arial"/>
                <a:sym typeface="Arial"/>
              </a:defRPr>
            </a:pPr>
            <a:fld id="{86CB4B4D-7CA3-9044-876B-883B54F8677D}" type="slidenum">
              <a:rPr sz="1350" kern="0">
                <a:solidFill>
                  <a:srgbClr val="888888"/>
                </a:solidFill>
                <a:latin typeface="Arial"/>
                <a:ea typeface="Arial"/>
                <a:cs typeface="Arial"/>
                <a:sym typeface="Arial"/>
              </a:rPr>
              <a:pPr defTabSz="408131" hangingPunct="0">
                <a:defRPr sz="1800">
                  <a:solidFill>
                    <a:srgbClr val="888888"/>
                  </a:solidFill>
                  <a:latin typeface="Arial"/>
                  <a:ea typeface="Arial"/>
                  <a:cs typeface="Arial"/>
                  <a:sym typeface="Arial"/>
                </a:defRPr>
              </a:pPr>
              <a:t>6</a:t>
            </a:fld>
            <a:r>
              <a:rPr sz="1350" kern="0">
                <a:solidFill>
                  <a:srgbClr val="888888"/>
                </a:solidFill>
                <a:latin typeface="Arial"/>
                <a:ea typeface="Arial"/>
                <a:cs typeface="Arial"/>
                <a:sym typeface="Arial"/>
              </a:rPr>
              <a:t>￼</a:t>
            </a:r>
          </a:p>
        </p:txBody>
      </p:sp>
      <p:sp>
        <p:nvSpPr>
          <p:cNvPr id="148" name="Shape 148"/>
          <p:cNvSpPr>
            <a:spLocks noGrp="1"/>
          </p:cNvSpPr>
          <p:nvPr>
            <p:ph type="title"/>
          </p:nvPr>
        </p:nvSpPr>
        <p:spPr>
          <a:xfrm>
            <a:off x="190110" y="1101507"/>
            <a:ext cx="8747940" cy="484206"/>
          </a:xfrm>
          <a:prstGeom prst="rect">
            <a:avLst/>
          </a:prstGeom>
        </p:spPr>
        <p:txBody>
          <a:bodyPr>
            <a:normAutofit fontScale="90000"/>
          </a:bodyPr>
          <a:lstStyle/>
          <a:p>
            <a:pPr lvl="1" indent="0" defTabSz="701985">
              <a:defRPr sz="5848">
                <a:solidFill>
                  <a:srgbClr val="0A468C"/>
                </a:solidFill>
                <a:latin typeface="Arial"/>
                <a:ea typeface="Arial"/>
                <a:cs typeface="Arial"/>
                <a:sym typeface="Arial"/>
              </a:defRPr>
            </a:pPr>
            <a:r>
              <a:rPr sz="4351" dirty="0"/>
              <a:t>Treasurer’s Report: 20</a:t>
            </a:r>
            <a:r>
              <a:rPr lang="en-US" sz="4351" dirty="0"/>
              <a:t>22 </a:t>
            </a:r>
            <a:r>
              <a:rPr sz="4351" dirty="0"/>
              <a:t>Expenses</a:t>
            </a:r>
          </a:p>
        </p:txBody>
      </p:sp>
    </p:spTree>
    <p:extLst>
      <p:ext uri="{BB962C8B-B14F-4D97-AF65-F5344CB8AC3E}">
        <p14:creationId xmlns:p14="http://schemas.microsoft.com/office/powerpoint/2010/main" val="2190590484"/>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280" dirty="0"/>
              <a:t>Brief Highlights of 2023</a:t>
            </a:r>
          </a:p>
        </p:txBody>
      </p:sp>
    </p:spTree>
    <p:extLst>
      <p:ext uri="{BB962C8B-B14F-4D97-AF65-F5344CB8AC3E}">
        <p14:creationId xmlns:p14="http://schemas.microsoft.com/office/powerpoint/2010/main" val="18340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8845" y="571499"/>
            <a:ext cx="6535607" cy="4915209"/>
          </a:xfrm>
        </p:spPr>
      </p:pic>
    </p:spTree>
    <p:extLst>
      <p:ext uri="{BB962C8B-B14F-4D97-AF65-F5344CB8AC3E}">
        <p14:creationId xmlns:p14="http://schemas.microsoft.com/office/powerpoint/2010/main" val="2757578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8608" y="1349375"/>
            <a:ext cx="4982979" cy="4982979"/>
          </a:xfrm>
        </p:spPr>
      </p:pic>
      <p:sp>
        <p:nvSpPr>
          <p:cNvPr id="5" name="Title 4"/>
          <p:cNvSpPr txBox="1">
            <a:spLocks noGrp="1"/>
          </p:cNvSpPr>
          <p:nvPr>
            <p:ph type="title"/>
          </p:nvPr>
        </p:nvSpPr>
        <p:spPr>
          <a:xfrm>
            <a:off x="289037" y="156310"/>
            <a:ext cx="8741103" cy="1188720"/>
          </a:xfrm>
          <a:prstGeom prst="rect">
            <a:avLst/>
          </a:prstGeom>
          <a:noFill/>
        </p:spPr>
        <p:txBody>
          <a:bodyPr wrap="square" rtlCol="0">
            <a:spAutoFit/>
          </a:bodyPr>
          <a:lstStyle/>
          <a:p>
            <a:pPr algn="ctr"/>
            <a:r>
              <a:rPr lang="en-US" sz="2400" dirty="0"/>
              <a:t>Tag us on Instagram!</a:t>
            </a:r>
          </a:p>
          <a:p>
            <a:pPr algn="ctr"/>
            <a:r>
              <a:rPr lang="en-US" sz="2400" dirty="0"/>
              <a:t>#STSWsancon2023		#STSW		#</a:t>
            </a:r>
            <a:r>
              <a:rPr lang="en-US" sz="2400" dirty="0" err="1"/>
              <a:t>transplantsocialwork</a:t>
            </a:r>
            <a:endParaRPr lang="en-US" sz="2400" dirty="0"/>
          </a:p>
        </p:txBody>
      </p:sp>
    </p:spTree>
    <p:extLst>
      <p:ext uri="{BB962C8B-B14F-4D97-AF65-F5344CB8AC3E}">
        <p14:creationId xmlns:p14="http://schemas.microsoft.com/office/powerpoint/2010/main" val="38749970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5.png"/></Relationships>
</file>

<file path=ppt/theme/theme1.xml><?xml version="1.0" encoding="utf-8"?>
<a:theme xmlns:a="http://schemas.openxmlformats.org/drawingml/2006/main" name="Expo">
  <a:themeElements>
    <a:clrScheme name="Custom 4">
      <a:dk1>
        <a:srgbClr val="000000"/>
      </a:dk1>
      <a:lt1>
        <a:sysClr val="window" lastClr="FFFFFF"/>
      </a:lt1>
      <a:dk2>
        <a:srgbClr val="0A468C"/>
      </a:dk2>
      <a:lt2>
        <a:srgbClr val="0FA0E4"/>
      </a:lt2>
      <a:accent1>
        <a:srgbClr val="FBC01E"/>
      </a:accent1>
      <a:accent2>
        <a:srgbClr val="78B43C"/>
      </a:accent2>
      <a:accent3>
        <a:srgbClr val="FA8716"/>
      </a:accent3>
      <a:accent4>
        <a:srgbClr val="BE0204"/>
      </a:accent4>
      <a:accent5>
        <a:srgbClr val="800040"/>
      </a:accent5>
      <a:accent6>
        <a:srgbClr val="7E13E3"/>
      </a:accent6>
      <a:hlink>
        <a:srgbClr val="0FA0E4"/>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po">
      <a:fillStyleLst>
        <a:solidFill>
          <a:schemeClr val="phClr"/>
        </a:solidFill>
        <a:gradFill rotWithShape="1">
          <a:gsLst>
            <a:gs pos="0">
              <a:schemeClr val="phClr">
                <a:tint val="100000"/>
                <a:satMod val="130000"/>
              </a:schemeClr>
            </a:gs>
            <a:gs pos="100000">
              <a:schemeClr val="phClr">
                <a:tint val="50000"/>
                <a:satMod val="150000"/>
              </a:schemeClr>
            </a:gs>
          </a:gsLst>
          <a:lin ang="16200000" scaled="1"/>
        </a:gradFill>
        <a:gradFill rotWithShape="1">
          <a:gsLst>
            <a:gs pos="0">
              <a:schemeClr val="phClr">
                <a:shade val="93000"/>
                <a:satMod val="130000"/>
              </a:schemeClr>
            </a:gs>
            <a:gs pos="60000">
              <a:schemeClr val="phClr">
                <a:tint val="80000"/>
                <a:shade val="93000"/>
                <a:satMod val="130000"/>
              </a:schemeClr>
            </a:gs>
            <a:gs pos="100000">
              <a:schemeClr val="phClr">
                <a:tint val="50000"/>
                <a:shade val="94000"/>
                <a:alpha val="100000"/>
                <a:satMod val="135000"/>
              </a:schemeClr>
            </a:gs>
          </a:gsLst>
          <a:lin ang="16200000" scaled="0"/>
        </a:gra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34925" cap="flat" cmpd="sng" algn="ctr">
          <a:gradFill>
            <a:gsLst>
              <a:gs pos="0">
                <a:schemeClr val="accent1">
                  <a:lumMod val="40000"/>
                  <a:lumOff val="60000"/>
                </a:schemeClr>
              </a:gs>
              <a:gs pos="50000">
                <a:schemeClr val="accent1"/>
              </a:gs>
              <a:gs pos="100000">
                <a:schemeClr val="accent1">
                  <a:lumMod val="50000"/>
                </a:schemeClr>
              </a:gs>
            </a:gsLst>
            <a:lin ang="18600000" scaled="0"/>
          </a:gradFill>
          <a:prstDash val="solid"/>
        </a:ln>
      </a:lnStyleLst>
      <a:effectStyleLst>
        <a:effectStyle>
          <a:effectLst/>
        </a:effectStyle>
        <a:effectStyle>
          <a:effectLst>
            <a:innerShdw blurRad="50800" dist="25400" dir="13500000">
              <a:srgbClr val="C0C0C0">
                <a:alpha val="75000"/>
              </a:srgbClr>
            </a:innerShdw>
            <a:outerShdw blurRad="63500" dist="38100" dir="5400000" sx="105000" sy="105000" algn="br" rotWithShape="0">
              <a:srgbClr val="000000">
                <a:alpha val="30000"/>
              </a:srgbClr>
            </a:outerShdw>
          </a:effectLst>
        </a:effectStyle>
        <a:effectStyle>
          <a:effectLst>
            <a:innerShdw blurRad="50800" dist="25400" dir="16200000">
              <a:srgbClr val="C0C0C0">
                <a:alpha val="75000"/>
              </a:srgbClr>
            </a:innerShdw>
            <a:reflection blurRad="63500" stA="40000" endPos="50000" dist="127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6146</TotalTime>
  <Words>1353</Words>
  <Application>Microsoft Macintosh PowerPoint</Application>
  <PresentationFormat>On-screen Show (4:3)</PresentationFormat>
  <Paragraphs>241</Paragraphs>
  <Slides>36</Slides>
  <Notes>29</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36</vt:i4>
      </vt:variant>
    </vt:vector>
  </HeadingPairs>
  <TitlesOfParts>
    <vt:vector size="42" baseType="lpstr">
      <vt:lpstr>Arial</vt:lpstr>
      <vt:lpstr>Calibri</vt:lpstr>
      <vt:lpstr>Helvetica Light</vt:lpstr>
      <vt:lpstr>Wingdings</vt:lpstr>
      <vt:lpstr>Expo</vt:lpstr>
      <vt:lpstr>1_White</vt:lpstr>
      <vt:lpstr>Welcome Transplant Social Workers!</vt:lpstr>
      <vt:lpstr>STSW Annual Meeting</vt:lpstr>
      <vt:lpstr>Secretary’s Report</vt:lpstr>
      <vt:lpstr>Treasurer’s Report</vt:lpstr>
      <vt:lpstr>Treasurer’s Report: 2022 Income</vt:lpstr>
      <vt:lpstr>Treasurer’s Report: 2022 Expenses</vt:lpstr>
      <vt:lpstr>Brief Highlights of 2023</vt:lpstr>
      <vt:lpstr>PowerPoint Presentation</vt:lpstr>
      <vt:lpstr>Tag us on Instagram! #STSWsancon2023  #STSW  #transplantsocialwork</vt:lpstr>
      <vt:lpstr>2023 STSW Survey</vt:lpstr>
      <vt:lpstr>STSW Member Survey</vt:lpstr>
      <vt:lpstr>US Salaries</vt:lpstr>
      <vt:lpstr> </vt:lpstr>
      <vt:lpstr>UNOS Transplant Management Forum</vt:lpstr>
      <vt:lpstr>CEUs</vt:lpstr>
      <vt:lpstr>Membership/Scholarship Report</vt:lpstr>
      <vt:lpstr>Committee Participation Opportunities</vt:lpstr>
      <vt:lpstr>The Society for Transplant Social Workers Appreciates Our 2023 Exhibitors</vt:lpstr>
      <vt:lpstr>STSW Credentialing</vt:lpstr>
      <vt:lpstr>Credentialing Update</vt:lpstr>
      <vt:lpstr>Congratulations  to our new CCTSW, CCTSW-MCS, and CCSW-MCS recipients!</vt:lpstr>
      <vt:lpstr>Credentialing Update</vt:lpstr>
      <vt:lpstr>Appointments of Board Members</vt:lpstr>
      <vt:lpstr>Election</vt:lpstr>
      <vt:lpstr>Appreciations</vt:lpstr>
      <vt:lpstr>Appreciations</vt:lpstr>
      <vt:lpstr>Appreciations</vt:lpstr>
      <vt:lpstr>Appreciations</vt:lpstr>
      <vt:lpstr>Awards</vt:lpstr>
      <vt:lpstr>Lee Suszycki Memorial Award</vt:lpstr>
      <vt:lpstr>Lee Suszycki Memorial Award</vt:lpstr>
      <vt:lpstr>Awards</vt:lpstr>
      <vt:lpstr>Judy Midelfort Memorial Award</vt:lpstr>
      <vt:lpstr>2024 and beyond</vt:lpstr>
      <vt:lpstr>Conference 2024</vt:lpstr>
      <vt:lpstr>Madison, WI  October 7-10, 2024</vt:lpstr>
    </vt:vector>
  </TitlesOfParts>
  <Company>UNOS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Kevin Smolen</dc:creator>
  <cp:lastModifiedBy>Lucier, Aaron F</cp:lastModifiedBy>
  <cp:revision>442</cp:revision>
  <cp:lastPrinted>2018-09-21T18:20:02Z</cp:lastPrinted>
  <dcterms:created xsi:type="dcterms:W3CDTF">2010-09-17T15:26:33Z</dcterms:created>
  <dcterms:modified xsi:type="dcterms:W3CDTF">2023-10-09T04:04:43Z</dcterms:modified>
</cp:coreProperties>
</file>